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7"/>
    <p:restoredTop sz="96322"/>
  </p:normalViewPr>
  <p:slideViewPr>
    <p:cSldViewPr snapToGrid="0">
      <p:cViewPr varScale="1">
        <p:scale>
          <a:sx n="64" d="100"/>
          <a:sy n="64" d="100"/>
        </p:scale>
        <p:origin x="1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stats.stackexchange.com/questions/43339/whats-wrong-with-xkcds-frequentists-vs-bayesians-comic/"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link.springer.com/chapter/10.1007/978-0-387-09612-4_9" TargetMode="External"/><Relationship Id="rId2" Type="http://schemas.openxmlformats.org/officeDocument/2006/relationships/hyperlink" Target="https://www.jstor.org/stable/2333251" TargetMode="External"/><Relationship Id="rId1" Type="http://schemas.openxmlformats.org/officeDocument/2006/relationships/slideLayout" Target="../slideLayouts/slideLayout4.xml"/><Relationship Id="rId4" Type="http://schemas.openxmlformats.org/officeDocument/2006/relationships/hyperlink" Target="https://projecteuclid.org/journals/statistical-science/volume-25/issue-2"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ophia Lu"/>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Sophia Lu</a:t>
            </a:r>
          </a:p>
        </p:txBody>
      </p:sp>
      <p:sp>
        <p:nvSpPr>
          <p:cNvPr id="152" name="Frequentist vs. Bayes"/>
          <p:cNvSpPr txBox="1">
            <a:spLocks noGrp="1"/>
          </p:cNvSpPr>
          <p:nvPr>
            <p:ph type="ctrTitle"/>
          </p:nvPr>
        </p:nvSpPr>
        <p:spPr>
          <a:prstGeom prst="rect">
            <a:avLst/>
          </a:prstGeom>
        </p:spPr>
        <p:txBody>
          <a:bodyPr/>
          <a:lstStyle/>
          <a:p>
            <a:r>
              <a:t>Frequentist vs. Bayes</a:t>
            </a:r>
          </a:p>
        </p:txBody>
      </p:sp>
      <p:sp>
        <p:nvSpPr>
          <p:cNvPr id="153" name="Presentation Subtitle"/>
          <p:cNvSpPr txBox="1">
            <a:spLocks noGrp="1"/>
          </p:cNvSpPr>
          <p:nvPr>
            <p:ph type="subTitle" sz="quarter" idx="1"/>
          </p:nvPr>
        </p:nvSpPr>
        <p:spPr>
          <a:prstGeom prst="rect">
            <a:avLst/>
          </a:prstGeom>
        </p:spPr>
        <p:txBody>
          <a:bodyPr/>
          <a:lstStyle/>
          <a:p>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Frequentist-Bayesian bridge"/>
          <p:cNvSpPr txBox="1">
            <a:spLocks noGrp="1"/>
          </p:cNvSpPr>
          <p:nvPr>
            <p:ph type="title"/>
          </p:nvPr>
        </p:nvSpPr>
        <p:spPr>
          <a:prstGeom prst="rect">
            <a:avLst/>
          </a:prstGeom>
        </p:spPr>
        <p:txBody>
          <a:bodyPr/>
          <a:lstStyle/>
          <a:p>
            <a:r>
              <a:t>Frequentist-Bayesian bridge</a:t>
            </a:r>
          </a:p>
        </p:txBody>
      </p:sp>
      <p:sp>
        <p:nvSpPr>
          <p:cNvPr id="180" name="James-Stein…"/>
          <p:cNvSpPr txBox="1">
            <a:spLocks noGrp="1"/>
          </p:cNvSpPr>
          <p:nvPr>
            <p:ph type="body" idx="1"/>
          </p:nvPr>
        </p:nvSpPr>
        <p:spPr>
          <a:xfrm>
            <a:off x="1206500" y="4172304"/>
            <a:ext cx="21971000" cy="8256012"/>
          </a:xfrm>
          <a:prstGeom prst="rect">
            <a:avLst/>
          </a:prstGeom>
        </p:spPr>
        <p:txBody>
          <a:bodyPr/>
          <a:lstStyle/>
          <a:p>
            <a:r>
              <a:t>James-Stein</a:t>
            </a:r>
          </a:p>
          <a:p>
            <a:pPr>
              <a:defRPr>
                <a:solidFill>
                  <a:srgbClr val="929292"/>
                </a:solidFill>
              </a:defRPr>
            </a:pPr>
            <a:r>
              <a:t>Benjamini-Hochberg</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James-Stein estimation"/>
          <p:cNvSpPr txBox="1">
            <a:spLocks noGrp="1"/>
          </p:cNvSpPr>
          <p:nvPr>
            <p:ph type="title"/>
          </p:nvPr>
        </p:nvSpPr>
        <p:spPr>
          <a:prstGeom prst="rect">
            <a:avLst/>
          </a:prstGeom>
        </p:spPr>
        <p:txBody>
          <a:bodyPr/>
          <a:lstStyle/>
          <a:p>
            <a:r>
              <a:t>James-Stein estimation</a:t>
            </a:r>
          </a:p>
        </p:txBody>
      </p:sp>
      <mc:AlternateContent xmlns:mc="http://schemas.openxmlformats.org/markup-compatibility/2006">
        <mc:Choice xmlns:a14="http://schemas.microsoft.com/office/drawing/2010/main" Requires="a14">
          <p:sp>
            <p:nvSpPr>
              <p:cNvPr id="183" name="Let  . Suppose   is known, then the James-Stein estimator is given by…"/>
              <p:cNvSpPr txBox="1">
                <a:spLocks noGrp="1"/>
              </p:cNvSpPr>
              <p:nvPr>
                <p:ph type="body" idx="1"/>
              </p:nvPr>
            </p:nvSpPr>
            <p:spPr>
              <a:xfrm>
                <a:off x="1206500" y="4172304"/>
                <a:ext cx="21971000" cy="8256012"/>
              </a:xfrm>
              <a:prstGeom prst="rect">
                <a:avLst/>
              </a:prstGeom>
            </p:spPr>
            <p:txBody>
              <a:bodyPr/>
              <a:lstStyle/>
              <a:p>
                <a:r>
                  <a:t>Let </a:t>
                </a:r>
                <a14:m>
                  <m:oMath xmlns:m="http://schemas.openxmlformats.org/officeDocument/2006/math">
                    <m:r>
                      <a:rPr sz="5750" i="1">
                        <a:solidFill>
                          <a:srgbClr val="000000"/>
                        </a:solidFill>
                        <a:latin typeface="Cambria Math" panose="02040503050406030204" pitchFamily="18" charset="0"/>
                      </a:rPr>
                      <m:t>𝑋</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𝒩</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𝜃</m:t>
                    </m:r>
                    <m:r>
                      <a:rPr sz="5750" i="1">
                        <a:solidFill>
                          <a:srgbClr val="000000"/>
                        </a:solidFill>
                        <a:latin typeface="Cambria Math" panose="02040503050406030204" pitchFamily="18" charset="0"/>
                      </a:rPr>
                      <m:t>,</m:t>
                    </m:r>
                    <m:sSup>
                      <m:sSupPr>
                        <m:ctrlPr>
                          <a:rPr sz="5750" i="1">
                            <a:solidFill>
                              <a:srgbClr val="000000"/>
                            </a:solidFill>
                            <a:latin typeface="Cambria Math" panose="02040503050406030204" pitchFamily="18" charset="0"/>
                          </a:rPr>
                        </m:ctrlPr>
                      </m:sSupPr>
                      <m:e>
                        <m:r>
                          <a:rPr sz="5750" i="1">
                            <a:solidFill>
                              <a:srgbClr val="000000"/>
                            </a:solidFill>
                            <a:latin typeface="Cambria Math" panose="02040503050406030204" pitchFamily="18" charset="0"/>
                          </a:rPr>
                          <m:t>𝜎</m:t>
                        </m:r>
                      </m:e>
                      <m:sup>
                        <m:r>
                          <a:rPr sz="5750" i="1">
                            <a:solidFill>
                              <a:srgbClr val="000000"/>
                            </a:solidFill>
                            <a:latin typeface="Cambria Math" panose="02040503050406030204" pitchFamily="18" charset="0"/>
                          </a:rPr>
                          <m:t>2</m:t>
                        </m:r>
                      </m:sup>
                    </m:sSup>
                    <m:r>
                      <a:rPr sz="5750" i="1">
                        <a:solidFill>
                          <a:srgbClr val="000000"/>
                        </a:solidFill>
                        <a:latin typeface="Cambria Math" panose="02040503050406030204" pitchFamily="18" charset="0"/>
                      </a:rPr>
                      <m:t>𝐼</m:t>
                    </m:r>
                    <m:r>
                      <a:rPr sz="5750" i="1">
                        <a:solidFill>
                          <a:srgbClr val="000000"/>
                        </a:solidFill>
                        <a:latin typeface="Cambria Math" panose="02040503050406030204" pitchFamily="18" charset="0"/>
                      </a:rPr>
                      <m:t>)</m:t>
                    </m:r>
                  </m:oMath>
                </a14:m>
                <a:r>
                  <a:t>. Suppose </a:t>
                </a:r>
                <a14:m>
                  <m:oMath xmlns:m="http://schemas.openxmlformats.org/officeDocument/2006/math">
                    <m:sSup>
                      <m:sSupPr>
                        <m:ctrlPr>
                          <a:rPr sz="5750">
                            <a:solidFill>
                              <a:srgbClr val="000000"/>
                            </a:solidFill>
                            <a:latin typeface="Cambria Math" panose="02040503050406030204" pitchFamily="18" charset="0"/>
                          </a:rPr>
                        </m:ctrlPr>
                      </m:sSupPr>
                      <m:e>
                        <m:r>
                          <a:rPr sz="5750" i="1">
                            <a:solidFill>
                              <a:srgbClr val="000000"/>
                            </a:solidFill>
                            <a:latin typeface="Cambria Math" panose="02040503050406030204" pitchFamily="18" charset="0"/>
                          </a:rPr>
                          <m:t>𝜎</m:t>
                        </m:r>
                      </m:e>
                      <m:sup>
                        <m:r>
                          <a:rPr sz="5750" i="1">
                            <a:solidFill>
                              <a:srgbClr val="000000"/>
                            </a:solidFill>
                            <a:latin typeface="Cambria Math" panose="02040503050406030204" pitchFamily="18" charset="0"/>
                          </a:rPr>
                          <m:t>2</m:t>
                        </m:r>
                      </m:sup>
                    </m:sSup>
                  </m:oMath>
                </a14:m>
                <a:r>
                  <a:t> is known, then the James-Stein estimator is given by</a:t>
                </a:r>
              </a:p>
              <a:p>
                <a:pPr marL="0" indent="0" algn="ctr">
                  <a:buSzTx/>
                  <a:buNone/>
                </a:pPr>
                <a14:m>
                  <m:oMathPara xmlns:m="http://schemas.openxmlformats.org/officeDocument/2006/math">
                    <m:oMathParaPr>
                      <m:jc m:val="center"/>
                    </m:oMathParaPr>
                    <m:oMath xmlns:m="http://schemas.openxmlformats.org/officeDocument/2006/math">
                      <m:sSub>
                        <m:sSubPr>
                          <m:ctrlPr>
                            <a:rPr sz="5750">
                              <a:solidFill>
                                <a:srgbClr val="000000"/>
                              </a:solidFill>
                              <a:latin typeface="Cambria Math" panose="02040503050406030204" pitchFamily="18" charset="0"/>
                            </a:rPr>
                          </m:ctrlPr>
                        </m:sSubPr>
                        <m:e>
                          <m:limUpp>
                            <m:limUppPr>
                              <m:ctrlPr>
                                <a:rPr sz="5750">
                                  <a:solidFill>
                                    <a:srgbClr val="000000"/>
                                  </a:solidFill>
                                  <a:latin typeface="Cambria Math" panose="02040503050406030204" pitchFamily="18" charset="0"/>
                                </a:rPr>
                              </m:ctrlPr>
                            </m:limUppPr>
                            <m:e>
                              <m:r>
                                <a:rPr sz="5750" i="1">
                                  <a:solidFill>
                                    <a:srgbClr val="000000"/>
                                  </a:solidFill>
                                  <a:latin typeface="Cambria Math" panose="02040503050406030204" pitchFamily="18" charset="0"/>
                                </a:rPr>
                                <m:t>𝜃</m:t>
                              </m:r>
                            </m:e>
                            <m:lim>
                              <m:r>
                                <a:rPr sz="5750" i="1">
                                  <a:solidFill>
                                    <a:srgbClr val="000000"/>
                                  </a:solidFill>
                                  <a:latin typeface="Cambria Math" panose="02040503050406030204" pitchFamily="18" charset="0"/>
                                </a:rPr>
                                <m:t>̂</m:t>
                              </m:r>
                            </m:lim>
                          </m:limUpp>
                        </m:e>
                        <m:sub>
                          <m:r>
                            <a:rPr sz="5750" i="1">
                              <a:solidFill>
                                <a:srgbClr val="000000"/>
                              </a:solidFill>
                              <a:latin typeface="Cambria Math" panose="02040503050406030204" pitchFamily="18" charset="0"/>
                            </a:rPr>
                            <m:t>𝐽𝑆</m:t>
                          </m:r>
                        </m:sub>
                      </m:sSub>
                      <m:r>
                        <a:rPr sz="5750" i="1">
                          <a:solidFill>
                            <a:srgbClr val="000000"/>
                          </a:solidFill>
                          <a:latin typeface="Cambria Math" panose="02040503050406030204" pitchFamily="18" charset="0"/>
                        </a:rPr>
                        <m:t>=</m:t>
                      </m:r>
                      <m:d>
                        <m:dPr>
                          <m:ctrlPr>
                            <a:rPr sz="5750" i="1">
                              <a:solidFill>
                                <a:srgbClr val="000000"/>
                              </a:solidFill>
                              <a:latin typeface="Cambria Math" panose="02040503050406030204" pitchFamily="18" charset="0"/>
                            </a:rPr>
                          </m:ctrlPr>
                        </m:dPr>
                        <m:e>
                          <m:r>
                            <a:rPr sz="5750" i="1">
                              <a:solidFill>
                                <a:srgbClr val="000000"/>
                              </a:solidFill>
                              <a:latin typeface="Cambria Math" panose="02040503050406030204" pitchFamily="18" charset="0"/>
                            </a:rPr>
                            <m:t>1−</m:t>
                          </m:r>
                          <m:f>
                            <m:fPr>
                              <m:ctrlPr>
                                <a:rPr sz="5750" i="1">
                                  <a:solidFill>
                                    <a:srgbClr val="000000"/>
                                  </a:solidFill>
                                  <a:latin typeface="Cambria Math" panose="02040503050406030204" pitchFamily="18" charset="0"/>
                                </a:rPr>
                              </m:ctrlPr>
                            </m:fPr>
                            <m:num>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𝑛</m:t>
                              </m:r>
                              <m:r>
                                <a:rPr sz="5750" i="1">
                                  <a:solidFill>
                                    <a:srgbClr val="000000"/>
                                  </a:solidFill>
                                  <a:latin typeface="Cambria Math" panose="02040503050406030204" pitchFamily="18" charset="0"/>
                                </a:rPr>
                                <m:t>−2)</m:t>
                              </m:r>
                              <m:sSup>
                                <m:sSupPr>
                                  <m:ctrlPr>
                                    <a:rPr sz="5750" i="1">
                                      <a:solidFill>
                                        <a:srgbClr val="000000"/>
                                      </a:solidFill>
                                      <a:latin typeface="Cambria Math" panose="02040503050406030204" pitchFamily="18" charset="0"/>
                                    </a:rPr>
                                  </m:ctrlPr>
                                </m:sSupPr>
                                <m:e>
                                  <m:r>
                                    <a:rPr sz="5750" i="1">
                                      <a:solidFill>
                                        <a:srgbClr val="000000"/>
                                      </a:solidFill>
                                      <a:latin typeface="Cambria Math" panose="02040503050406030204" pitchFamily="18" charset="0"/>
                                    </a:rPr>
                                    <m:t>𝜎</m:t>
                                  </m:r>
                                </m:e>
                                <m:sup>
                                  <m:r>
                                    <a:rPr sz="5750" i="1">
                                      <a:solidFill>
                                        <a:srgbClr val="000000"/>
                                      </a:solidFill>
                                      <a:latin typeface="Cambria Math" panose="02040503050406030204" pitchFamily="18" charset="0"/>
                                    </a:rPr>
                                    <m:t>2</m:t>
                                  </m:r>
                                </m:sup>
                              </m:sSup>
                            </m:num>
                            <m:den>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𝑥</m:t>
                              </m:r>
                              <m:sSubSup>
                                <m:sSubSupPr>
                                  <m:ctrlPr>
                                    <a:rPr sz="5750" i="1">
                                      <a:solidFill>
                                        <a:srgbClr val="000000"/>
                                      </a:solidFill>
                                      <a:latin typeface="Cambria Math" panose="02040503050406030204" pitchFamily="18" charset="0"/>
                                    </a:rPr>
                                  </m:ctrlPr>
                                </m:sSubSupPr>
                                <m:e>
                                  <m:r>
                                    <a:rPr sz="5750" i="1">
                                      <a:solidFill>
                                        <a:srgbClr val="000000"/>
                                      </a:solidFill>
                                      <a:latin typeface="Cambria Math" panose="02040503050406030204" pitchFamily="18" charset="0"/>
                                    </a:rPr>
                                    <m:t>∥</m:t>
                                  </m:r>
                                </m:e>
                                <m:sub>
                                  <m:r>
                                    <a:rPr sz="5750" i="1">
                                      <a:solidFill>
                                        <a:srgbClr val="000000"/>
                                      </a:solidFill>
                                      <a:latin typeface="Cambria Math" panose="02040503050406030204" pitchFamily="18" charset="0"/>
                                    </a:rPr>
                                    <m:t>2</m:t>
                                  </m:r>
                                </m:sub>
                                <m:sup>
                                  <m:r>
                                    <a:rPr sz="5750" i="1">
                                      <a:solidFill>
                                        <a:srgbClr val="000000"/>
                                      </a:solidFill>
                                      <a:latin typeface="Cambria Math" panose="02040503050406030204" pitchFamily="18" charset="0"/>
                                    </a:rPr>
                                    <m:t>2</m:t>
                                  </m:r>
                                </m:sup>
                              </m:sSubSup>
                            </m:den>
                          </m:f>
                        </m:e>
                      </m:d>
                      <m:r>
                        <a:rPr sz="5750" i="1">
                          <a:solidFill>
                            <a:srgbClr val="000000"/>
                          </a:solidFill>
                          <a:latin typeface="Cambria Math" panose="02040503050406030204" pitchFamily="18" charset="0"/>
                        </a:rPr>
                        <m:t>𝑥</m:t>
                      </m:r>
                    </m:oMath>
                  </m:oMathPara>
                </a14:m>
                <a:endParaRPr/>
              </a:p>
              <a:p>
                <a:r>
                  <a:t>James and Stein showed that </a:t>
                </a:r>
                <a14:m>
                  <m:oMath xmlns:m="http://schemas.openxmlformats.org/officeDocument/2006/math">
                    <m:sSub>
                      <m:sSubPr>
                        <m:ctrlPr>
                          <a:rPr sz="5750">
                            <a:solidFill>
                              <a:srgbClr val="000000"/>
                            </a:solidFill>
                            <a:latin typeface="Cambria Math" panose="02040503050406030204" pitchFamily="18" charset="0"/>
                          </a:rPr>
                        </m:ctrlPr>
                      </m:sSubPr>
                      <m:e>
                        <m:limUpp>
                          <m:limUppPr>
                            <m:ctrlPr>
                              <a:rPr sz="5750">
                                <a:solidFill>
                                  <a:srgbClr val="000000"/>
                                </a:solidFill>
                                <a:latin typeface="Cambria Math" panose="02040503050406030204" pitchFamily="18" charset="0"/>
                              </a:rPr>
                            </m:ctrlPr>
                          </m:limUppPr>
                          <m:e>
                            <m:r>
                              <a:rPr sz="5750" i="1">
                                <a:solidFill>
                                  <a:srgbClr val="000000"/>
                                </a:solidFill>
                                <a:latin typeface="Cambria Math" panose="02040503050406030204" pitchFamily="18" charset="0"/>
                              </a:rPr>
                              <m:t>𝜃</m:t>
                            </m:r>
                          </m:e>
                          <m:lim>
                            <m:r>
                              <a:rPr sz="5750" i="1">
                                <a:solidFill>
                                  <a:srgbClr val="000000"/>
                                </a:solidFill>
                                <a:latin typeface="Cambria Math" panose="02040503050406030204" pitchFamily="18" charset="0"/>
                              </a:rPr>
                              <m:t>̂</m:t>
                            </m:r>
                          </m:lim>
                        </m:limUpp>
                      </m:e>
                      <m:sub>
                        <m:r>
                          <a:rPr sz="5750" i="1">
                            <a:solidFill>
                              <a:srgbClr val="000000"/>
                            </a:solidFill>
                            <a:latin typeface="Cambria Math" panose="02040503050406030204" pitchFamily="18" charset="0"/>
                          </a:rPr>
                          <m:t>𝐽𝑆</m:t>
                        </m:r>
                      </m:sub>
                    </m:sSub>
                  </m:oMath>
                </a14:m>
                <a:r>
                  <a:t> dominates the MLE in terms of MSE for any </a:t>
                </a:r>
                <a14:m>
                  <m:oMath xmlns:m="http://schemas.openxmlformats.org/officeDocument/2006/math">
                    <m:r>
                      <a:rPr sz="5750" i="1">
                        <a:solidFill>
                          <a:srgbClr val="000000"/>
                        </a:solidFill>
                        <a:latin typeface="Cambria Math" panose="02040503050406030204" pitchFamily="18" charset="0"/>
                      </a:rPr>
                      <m:t>𝑛</m:t>
                    </m:r>
                    <m:r>
                      <a:rPr sz="5750" i="1">
                        <a:solidFill>
                          <a:srgbClr val="000000"/>
                        </a:solidFill>
                        <a:latin typeface="Cambria Math" panose="02040503050406030204" pitchFamily="18" charset="0"/>
                      </a:rPr>
                      <m:t>≥3</m:t>
                    </m:r>
                  </m:oMath>
                </a14:m>
                <a:r>
                  <a:t>.</a:t>
                </a:r>
              </a:p>
              <a:p>
                <a:r>
                  <a:t>Intuition: take </a:t>
                </a:r>
                <a14:m>
                  <m:oMath xmlns:m="http://schemas.openxmlformats.org/officeDocument/2006/math">
                    <m:sSup>
                      <m:sSupPr>
                        <m:ctrlPr>
                          <a:rPr sz="5750">
                            <a:solidFill>
                              <a:srgbClr val="000000"/>
                            </a:solidFill>
                            <a:latin typeface="Cambria Math" panose="02040503050406030204" pitchFamily="18" charset="0"/>
                          </a:rPr>
                        </m:ctrlPr>
                      </m:sSupPr>
                      <m:e>
                        <m:r>
                          <a:rPr sz="5750" i="1">
                            <a:solidFill>
                              <a:srgbClr val="000000"/>
                            </a:solidFill>
                            <a:latin typeface="Cambria Math" panose="02040503050406030204" pitchFamily="18" charset="0"/>
                          </a:rPr>
                          <m:t>𝜎</m:t>
                        </m:r>
                      </m:e>
                      <m:sup>
                        <m:r>
                          <a:rPr sz="5750" i="1">
                            <a:solidFill>
                              <a:srgbClr val="000000"/>
                            </a:solidFill>
                            <a:latin typeface="Cambria Math" panose="02040503050406030204" pitchFamily="18" charset="0"/>
                          </a:rPr>
                          <m:t>2</m:t>
                        </m:r>
                      </m:sup>
                    </m:sSup>
                    <m:r>
                      <a:rPr sz="5750" i="1">
                        <a:solidFill>
                          <a:srgbClr val="000000"/>
                        </a:solidFill>
                        <a:latin typeface="Cambria Math" panose="02040503050406030204" pitchFamily="18" charset="0"/>
                      </a:rPr>
                      <m:t>=1</m:t>
                    </m:r>
                  </m:oMath>
                </a14:m>
                <a:r>
                  <a:t> and let </a:t>
                </a:r>
                <a14:m>
                  <m:oMath xmlns:m="http://schemas.openxmlformats.org/officeDocument/2006/math">
                    <m:sSub>
                      <m:sSubPr>
                        <m:ctrlPr>
                          <a:rPr sz="5750">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𝑥</m:t>
                        </m:r>
                      </m:e>
                      <m:sub>
                        <m:r>
                          <a:rPr sz="5750" i="1">
                            <a:solidFill>
                              <a:srgbClr val="000000"/>
                            </a:solidFill>
                            <a:latin typeface="Cambria Math" panose="02040503050406030204" pitchFamily="18" charset="0"/>
                          </a:rPr>
                          <m:t>𝑖</m:t>
                        </m:r>
                      </m:sub>
                    </m:sSub>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𝒩</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𝜃</m:t>
                    </m:r>
                    <m:r>
                      <a:rPr sz="5750" i="1">
                        <a:solidFill>
                          <a:srgbClr val="000000"/>
                        </a:solidFill>
                        <a:latin typeface="Cambria Math" panose="02040503050406030204" pitchFamily="18" charset="0"/>
                      </a:rPr>
                      <m:t>,1)</m:t>
                    </m:r>
                  </m:oMath>
                </a14:m>
                <a:r>
                  <a:t> iid. Then </a:t>
                </a:r>
                <a14:m>
                  <m:oMath xmlns:m="http://schemas.openxmlformats.org/officeDocument/2006/math">
                    <m:r>
                      <a:rPr sz="5750" i="1">
                        <a:solidFill>
                          <a:srgbClr val="000000"/>
                        </a:solidFill>
                        <a:latin typeface="Cambria Math" panose="02040503050406030204" pitchFamily="18" charset="0"/>
                      </a:rPr>
                      <m:t>𝔼</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𝑥</m:t>
                    </m:r>
                    <m:sSup>
                      <m:sSupPr>
                        <m:ctrlPr>
                          <a:rPr sz="5750" i="1">
                            <a:solidFill>
                              <a:srgbClr val="000000"/>
                            </a:solidFill>
                            <a:latin typeface="Cambria Math" panose="02040503050406030204" pitchFamily="18" charset="0"/>
                          </a:rPr>
                        </m:ctrlPr>
                      </m:sSupPr>
                      <m:e>
                        <m:r>
                          <a:rPr sz="5750" i="1">
                            <a:solidFill>
                              <a:srgbClr val="000000"/>
                            </a:solidFill>
                            <a:latin typeface="Cambria Math" panose="02040503050406030204" pitchFamily="18" charset="0"/>
                          </a:rPr>
                          <m:t>∥</m:t>
                        </m:r>
                      </m:e>
                      <m:sup>
                        <m:r>
                          <a:rPr sz="5750" i="1">
                            <a:solidFill>
                              <a:srgbClr val="000000"/>
                            </a:solidFill>
                            <a:latin typeface="Cambria Math" panose="02040503050406030204" pitchFamily="18" charset="0"/>
                          </a:rPr>
                          <m:t>2</m:t>
                        </m:r>
                      </m:sup>
                    </m:sSup>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𝜃</m:t>
                    </m:r>
                    <m:sSup>
                      <m:sSupPr>
                        <m:ctrlPr>
                          <a:rPr sz="5750" i="1">
                            <a:solidFill>
                              <a:srgbClr val="000000"/>
                            </a:solidFill>
                            <a:latin typeface="Cambria Math" panose="02040503050406030204" pitchFamily="18" charset="0"/>
                          </a:rPr>
                        </m:ctrlPr>
                      </m:sSupPr>
                      <m:e>
                        <m:r>
                          <a:rPr sz="5750" i="1">
                            <a:solidFill>
                              <a:srgbClr val="000000"/>
                            </a:solidFill>
                            <a:latin typeface="Cambria Math" panose="02040503050406030204" pitchFamily="18" charset="0"/>
                          </a:rPr>
                          <m:t>∥</m:t>
                        </m:r>
                      </m:e>
                      <m:sup>
                        <m:r>
                          <a:rPr sz="5750" i="1">
                            <a:solidFill>
                              <a:srgbClr val="000000"/>
                            </a:solidFill>
                            <a:latin typeface="Cambria Math" panose="02040503050406030204" pitchFamily="18" charset="0"/>
                          </a:rPr>
                          <m:t>2</m:t>
                        </m:r>
                      </m:sup>
                    </m:sSup>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𝑛</m:t>
                    </m:r>
                  </m:oMath>
                </a14:m>
                <a:r>
                  <a:t>. </a:t>
                </a:r>
              </a:p>
            </p:txBody>
          </p:sp>
        </mc:Choice>
        <mc:Fallback>
          <p:sp>
            <p:nvSpPr>
              <p:cNvPr id="183" name="Let  . Suppose   is known, then the James-Stein estimator is given by…"/>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792" t="-3072" r="-2139"/>
                </a:stretch>
              </a:blipFill>
            </p:spPr>
            <p:txBody>
              <a:bodyPr/>
              <a:lstStyle/>
              <a:p>
                <a:r>
                  <a:rPr lang="en-US">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8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8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8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1" build="p" bldLvl="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James-Stein estimation"/>
          <p:cNvSpPr txBox="1">
            <a:spLocks noGrp="1"/>
          </p:cNvSpPr>
          <p:nvPr>
            <p:ph type="title"/>
          </p:nvPr>
        </p:nvSpPr>
        <p:spPr>
          <a:prstGeom prst="rect">
            <a:avLst/>
          </a:prstGeom>
        </p:spPr>
        <p:txBody>
          <a:bodyPr/>
          <a:lstStyle/>
          <a:p>
            <a:r>
              <a:t>James-Stein estimation</a:t>
            </a:r>
          </a:p>
        </p:txBody>
      </p:sp>
      <mc:AlternateContent xmlns:mc="http://schemas.openxmlformats.org/markup-compatibility/2006">
        <mc:Choice xmlns:a14="http://schemas.microsoft.com/office/drawing/2010/main" Requires="a14">
          <p:sp>
            <p:nvSpPr>
              <p:cNvPr id="186" name="Let   be an arbitrary fixed vector:…"/>
              <p:cNvSpPr txBox="1">
                <a:spLocks noGrp="1"/>
              </p:cNvSpPr>
              <p:nvPr>
                <p:ph type="body" idx="1"/>
              </p:nvPr>
            </p:nvSpPr>
            <p:spPr>
              <a:xfrm>
                <a:off x="1206500" y="4172304"/>
                <a:ext cx="21971000" cy="8256012"/>
              </a:xfrm>
              <a:prstGeom prst="rect">
                <a:avLst/>
              </a:prstGeom>
            </p:spPr>
            <p:txBody>
              <a:bodyPr/>
              <a:lstStyle/>
              <a:p>
                <a:r>
                  <a:t>Let </a:t>
                </a:r>
                <a14:m>
                  <m:oMath xmlns:m="http://schemas.openxmlformats.org/officeDocument/2006/math">
                    <m:r>
                      <a:rPr sz="5750" i="1">
                        <a:solidFill>
                          <a:srgbClr val="000000"/>
                        </a:solidFill>
                        <a:latin typeface="Cambria Math" panose="02040503050406030204" pitchFamily="18" charset="0"/>
                      </a:rPr>
                      <m:t>𝜈</m:t>
                    </m:r>
                    <m:r>
                      <a:rPr sz="5750" i="1">
                        <a:solidFill>
                          <a:srgbClr val="000000"/>
                        </a:solidFill>
                        <a:latin typeface="Cambria Math" panose="02040503050406030204" pitchFamily="18" charset="0"/>
                      </a:rPr>
                      <m:t>∈</m:t>
                    </m:r>
                    <m:sSup>
                      <m:sSupPr>
                        <m:ctrlPr>
                          <a:rPr sz="5750" i="1">
                            <a:solidFill>
                              <a:srgbClr val="000000"/>
                            </a:solidFill>
                            <a:latin typeface="Cambria Math" panose="02040503050406030204" pitchFamily="18" charset="0"/>
                          </a:rPr>
                        </m:ctrlPr>
                      </m:sSupPr>
                      <m:e>
                        <m:r>
                          <a:rPr sz="5750" i="1">
                            <a:solidFill>
                              <a:srgbClr val="000000"/>
                            </a:solidFill>
                            <a:latin typeface="Cambria Math" panose="02040503050406030204" pitchFamily="18" charset="0"/>
                          </a:rPr>
                          <m:t>ℝ</m:t>
                        </m:r>
                      </m:e>
                      <m:sup>
                        <m:r>
                          <a:rPr sz="5750" i="1">
                            <a:solidFill>
                              <a:srgbClr val="000000"/>
                            </a:solidFill>
                            <a:latin typeface="Cambria Math" panose="02040503050406030204" pitchFamily="18" charset="0"/>
                          </a:rPr>
                          <m:t>𝑛</m:t>
                        </m:r>
                      </m:sup>
                    </m:sSup>
                  </m:oMath>
                </a14:m>
                <a:r>
                  <a:t> be an arbitrary fixed vector:</a:t>
                </a:r>
              </a:p>
              <a:p>
                <a:pPr marL="0" indent="0" algn="ctr">
                  <a:buSzTx/>
                  <a:buNone/>
                </a:pPr>
                <a14:m>
                  <m:oMathPara xmlns:m="http://schemas.openxmlformats.org/officeDocument/2006/math">
                    <m:oMathParaPr>
                      <m:jc m:val="center"/>
                    </m:oMathParaPr>
                    <m:oMath xmlns:m="http://schemas.openxmlformats.org/officeDocument/2006/math">
                      <m:sSub>
                        <m:sSubPr>
                          <m:ctrlPr>
                            <a:rPr sz="5750">
                              <a:solidFill>
                                <a:srgbClr val="000000"/>
                              </a:solidFill>
                              <a:latin typeface="Cambria Math" panose="02040503050406030204" pitchFamily="18" charset="0"/>
                            </a:rPr>
                          </m:ctrlPr>
                        </m:sSubPr>
                        <m:e>
                          <m:limUpp>
                            <m:limUppPr>
                              <m:ctrlPr>
                                <a:rPr sz="5750">
                                  <a:solidFill>
                                    <a:srgbClr val="000000"/>
                                  </a:solidFill>
                                  <a:latin typeface="Cambria Math" panose="02040503050406030204" pitchFamily="18" charset="0"/>
                                </a:rPr>
                              </m:ctrlPr>
                            </m:limUppPr>
                            <m:e>
                              <m:r>
                                <a:rPr sz="5750" i="1">
                                  <a:solidFill>
                                    <a:srgbClr val="000000"/>
                                  </a:solidFill>
                                  <a:latin typeface="Cambria Math" panose="02040503050406030204" pitchFamily="18" charset="0"/>
                                </a:rPr>
                                <m:t>𝜃</m:t>
                              </m:r>
                            </m:e>
                            <m:lim>
                              <m:r>
                                <a:rPr sz="5750" i="1">
                                  <a:solidFill>
                                    <a:srgbClr val="000000"/>
                                  </a:solidFill>
                                  <a:latin typeface="Cambria Math" panose="02040503050406030204" pitchFamily="18" charset="0"/>
                                </a:rPr>
                                <m:t>̂</m:t>
                              </m:r>
                            </m:lim>
                          </m:limUpp>
                        </m:e>
                        <m:sub>
                          <m:r>
                            <a:rPr sz="5750" i="1">
                              <a:solidFill>
                                <a:srgbClr val="000000"/>
                              </a:solidFill>
                              <a:latin typeface="Cambria Math" panose="02040503050406030204" pitchFamily="18" charset="0"/>
                            </a:rPr>
                            <m:t>𝐽𝑆</m:t>
                          </m:r>
                        </m:sub>
                      </m:sSub>
                      <m:r>
                        <a:rPr sz="5750" i="1">
                          <a:solidFill>
                            <a:srgbClr val="000000"/>
                          </a:solidFill>
                          <a:latin typeface="Cambria Math" panose="02040503050406030204" pitchFamily="18" charset="0"/>
                        </a:rPr>
                        <m:t>=</m:t>
                      </m:r>
                      <m:d>
                        <m:dPr>
                          <m:ctrlPr>
                            <a:rPr sz="5750" i="1">
                              <a:solidFill>
                                <a:srgbClr val="000000"/>
                              </a:solidFill>
                              <a:latin typeface="Cambria Math" panose="02040503050406030204" pitchFamily="18" charset="0"/>
                            </a:rPr>
                          </m:ctrlPr>
                        </m:dPr>
                        <m:e>
                          <m:r>
                            <a:rPr sz="5750" i="1">
                              <a:solidFill>
                                <a:srgbClr val="000000"/>
                              </a:solidFill>
                              <a:latin typeface="Cambria Math" panose="02040503050406030204" pitchFamily="18" charset="0"/>
                            </a:rPr>
                            <m:t>1−</m:t>
                          </m:r>
                          <m:f>
                            <m:fPr>
                              <m:ctrlPr>
                                <a:rPr sz="5750" i="1">
                                  <a:solidFill>
                                    <a:srgbClr val="000000"/>
                                  </a:solidFill>
                                  <a:latin typeface="Cambria Math" panose="02040503050406030204" pitchFamily="18" charset="0"/>
                                </a:rPr>
                              </m:ctrlPr>
                            </m:fPr>
                            <m:num>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𝑛</m:t>
                              </m:r>
                              <m:r>
                                <a:rPr sz="5750" i="1">
                                  <a:solidFill>
                                    <a:srgbClr val="000000"/>
                                  </a:solidFill>
                                  <a:latin typeface="Cambria Math" panose="02040503050406030204" pitchFamily="18" charset="0"/>
                                </a:rPr>
                                <m:t>−2)</m:t>
                              </m:r>
                              <m:sSup>
                                <m:sSupPr>
                                  <m:ctrlPr>
                                    <a:rPr sz="5750" i="1">
                                      <a:solidFill>
                                        <a:srgbClr val="000000"/>
                                      </a:solidFill>
                                      <a:latin typeface="Cambria Math" panose="02040503050406030204" pitchFamily="18" charset="0"/>
                                    </a:rPr>
                                  </m:ctrlPr>
                                </m:sSupPr>
                                <m:e>
                                  <m:r>
                                    <a:rPr sz="5750" i="1">
                                      <a:solidFill>
                                        <a:srgbClr val="000000"/>
                                      </a:solidFill>
                                      <a:latin typeface="Cambria Math" panose="02040503050406030204" pitchFamily="18" charset="0"/>
                                    </a:rPr>
                                    <m:t>𝜎</m:t>
                                  </m:r>
                                </m:e>
                                <m:sup>
                                  <m:r>
                                    <a:rPr sz="5750" i="1">
                                      <a:solidFill>
                                        <a:srgbClr val="000000"/>
                                      </a:solidFill>
                                      <a:latin typeface="Cambria Math" panose="02040503050406030204" pitchFamily="18" charset="0"/>
                                    </a:rPr>
                                    <m:t>2</m:t>
                                  </m:r>
                                </m:sup>
                              </m:sSup>
                            </m:num>
                            <m:den>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𝑥</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𝜈</m:t>
                              </m:r>
                              <m:sSubSup>
                                <m:sSubSupPr>
                                  <m:ctrlPr>
                                    <a:rPr sz="5750" i="1">
                                      <a:solidFill>
                                        <a:srgbClr val="000000"/>
                                      </a:solidFill>
                                      <a:latin typeface="Cambria Math" panose="02040503050406030204" pitchFamily="18" charset="0"/>
                                    </a:rPr>
                                  </m:ctrlPr>
                                </m:sSubSupPr>
                                <m:e>
                                  <m:r>
                                    <a:rPr sz="5750" i="1">
                                      <a:solidFill>
                                        <a:srgbClr val="000000"/>
                                      </a:solidFill>
                                      <a:latin typeface="Cambria Math" panose="02040503050406030204" pitchFamily="18" charset="0"/>
                                    </a:rPr>
                                    <m:t>∥</m:t>
                                  </m:r>
                                </m:e>
                                <m:sub>
                                  <m:r>
                                    <a:rPr sz="5750" i="1">
                                      <a:solidFill>
                                        <a:srgbClr val="000000"/>
                                      </a:solidFill>
                                      <a:latin typeface="Cambria Math" panose="02040503050406030204" pitchFamily="18" charset="0"/>
                                    </a:rPr>
                                    <m:t>2</m:t>
                                  </m:r>
                                </m:sub>
                                <m:sup>
                                  <m:r>
                                    <a:rPr sz="5750" i="1">
                                      <a:solidFill>
                                        <a:srgbClr val="000000"/>
                                      </a:solidFill>
                                      <a:latin typeface="Cambria Math" panose="02040503050406030204" pitchFamily="18" charset="0"/>
                                    </a:rPr>
                                    <m:t>2</m:t>
                                  </m:r>
                                </m:sup>
                              </m:sSubSup>
                            </m:den>
                          </m:f>
                        </m:e>
                      </m:d>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𝑥</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𝜈</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𝜈</m:t>
                      </m:r>
                    </m:oMath>
                  </m:oMathPara>
                </a14:m>
                <a:endParaRPr/>
              </a:p>
              <a:p>
                <a:r>
                  <a:t>James and Stein showed that </a:t>
                </a:r>
                <a14:m>
                  <m:oMath xmlns:m="http://schemas.openxmlformats.org/officeDocument/2006/math">
                    <m:sSub>
                      <m:sSubPr>
                        <m:ctrlPr>
                          <a:rPr sz="5750">
                            <a:solidFill>
                              <a:srgbClr val="000000"/>
                            </a:solidFill>
                            <a:latin typeface="Cambria Math" panose="02040503050406030204" pitchFamily="18" charset="0"/>
                          </a:rPr>
                        </m:ctrlPr>
                      </m:sSubPr>
                      <m:e>
                        <m:limUpp>
                          <m:limUppPr>
                            <m:ctrlPr>
                              <a:rPr sz="5750">
                                <a:solidFill>
                                  <a:srgbClr val="000000"/>
                                </a:solidFill>
                                <a:latin typeface="Cambria Math" panose="02040503050406030204" pitchFamily="18" charset="0"/>
                              </a:rPr>
                            </m:ctrlPr>
                          </m:limUppPr>
                          <m:e>
                            <m:r>
                              <a:rPr sz="5750" i="1">
                                <a:solidFill>
                                  <a:srgbClr val="000000"/>
                                </a:solidFill>
                                <a:latin typeface="Cambria Math" panose="02040503050406030204" pitchFamily="18" charset="0"/>
                              </a:rPr>
                              <m:t>𝜃</m:t>
                            </m:r>
                          </m:e>
                          <m:lim>
                            <m:r>
                              <a:rPr sz="5750" i="1">
                                <a:solidFill>
                                  <a:srgbClr val="000000"/>
                                </a:solidFill>
                                <a:latin typeface="Cambria Math" panose="02040503050406030204" pitchFamily="18" charset="0"/>
                              </a:rPr>
                              <m:t>̂</m:t>
                            </m:r>
                          </m:lim>
                        </m:limUpp>
                      </m:e>
                      <m:sub>
                        <m:r>
                          <a:rPr sz="5750" i="1">
                            <a:solidFill>
                              <a:srgbClr val="000000"/>
                            </a:solidFill>
                            <a:latin typeface="Cambria Math" panose="02040503050406030204" pitchFamily="18" charset="0"/>
                          </a:rPr>
                          <m:t>𝐽𝑆</m:t>
                        </m:r>
                      </m:sub>
                    </m:sSub>
                  </m:oMath>
                </a14:m>
                <a:r>
                  <a:t> dominates the MLE in terms of MSE for any </a:t>
                </a:r>
                <a14:m>
                  <m:oMath xmlns:m="http://schemas.openxmlformats.org/officeDocument/2006/math">
                    <m:r>
                      <a:rPr sz="5750" i="1">
                        <a:solidFill>
                          <a:srgbClr val="000000"/>
                        </a:solidFill>
                        <a:latin typeface="Cambria Math" panose="02040503050406030204" pitchFamily="18" charset="0"/>
                      </a:rPr>
                      <m:t>𝑛</m:t>
                    </m:r>
                    <m:r>
                      <a:rPr sz="5750" i="1">
                        <a:solidFill>
                          <a:srgbClr val="000000"/>
                        </a:solidFill>
                        <a:latin typeface="Cambria Math" panose="02040503050406030204" pitchFamily="18" charset="0"/>
                      </a:rPr>
                      <m:t>≥3</m:t>
                    </m:r>
                  </m:oMath>
                </a14:m>
                <a:r>
                  <a:t> and any </a:t>
                </a:r>
                <a14:m>
                  <m:oMath xmlns:m="http://schemas.openxmlformats.org/officeDocument/2006/math">
                    <m:r>
                      <a:rPr sz="5750" i="1">
                        <a:solidFill>
                          <a:srgbClr val="000000"/>
                        </a:solidFill>
                        <a:latin typeface="Cambria Math" panose="02040503050406030204" pitchFamily="18" charset="0"/>
                      </a:rPr>
                      <m:t>𝜈</m:t>
                    </m:r>
                  </m:oMath>
                </a14:m>
                <a:r>
                  <a:t>. </a:t>
                </a:r>
              </a:p>
              <a:p>
                <a:r>
                  <a:t>Improvement is small if </a:t>
                </a:r>
                <a14:m>
                  <m:oMath xmlns:m="http://schemas.openxmlformats.org/officeDocument/2006/math">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𝜃</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𝜈</m:t>
                    </m:r>
                    <m:r>
                      <a:rPr sz="5750" i="1">
                        <a:solidFill>
                          <a:srgbClr val="000000"/>
                        </a:solidFill>
                        <a:latin typeface="Cambria Math" panose="02040503050406030204" pitchFamily="18" charset="0"/>
                      </a:rPr>
                      <m:t>∥</m:t>
                    </m:r>
                  </m:oMath>
                </a14:m>
                <a:r>
                  <a:t> is large.</a:t>
                </a:r>
              </a:p>
            </p:txBody>
          </p:sp>
        </mc:Choice>
        <mc:Fallback>
          <p:sp>
            <p:nvSpPr>
              <p:cNvPr id="186" name="Let   be an arbitrary fixed vector:…"/>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792" t="-3226" r="-2139"/>
                </a:stretch>
              </a:blipFill>
            </p:spPr>
            <p:txBody>
              <a:bodyPr/>
              <a:lstStyle/>
              <a:p>
                <a:r>
                  <a:rPr lang="en-US">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8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8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8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1" build="p" bldLvl="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James-Stein estimation"/>
          <p:cNvSpPr txBox="1">
            <a:spLocks noGrp="1"/>
          </p:cNvSpPr>
          <p:nvPr>
            <p:ph type="title"/>
          </p:nvPr>
        </p:nvSpPr>
        <p:spPr>
          <a:prstGeom prst="rect">
            <a:avLst/>
          </a:prstGeom>
        </p:spPr>
        <p:txBody>
          <a:bodyPr/>
          <a:lstStyle/>
          <a:p>
            <a:r>
              <a:t>James-Stein estimation</a:t>
            </a:r>
          </a:p>
        </p:txBody>
      </p:sp>
      <mc:AlternateContent xmlns:mc="http://schemas.openxmlformats.org/markup-compatibility/2006">
        <mc:Choice xmlns:a14="http://schemas.microsoft.com/office/drawing/2010/main" Requires="a14">
          <p:sp>
            <p:nvSpPr>
              <p:cNvPr id="189" name="Suppose each player has a true expectation   and an observed average  , where…"/>
              <p:cNvSpPr txBox="1">
                <a:spLocks noGrp="1"/>
              </p:cNvSpPr>
              <p:nvPr>
                <p:ph type="body" idx="1"/>
              </p:nvPr>
            </p:nvSpPr>
            <p:spPr>
              <a:xfrm>
                <a:off x="1206500" y="4172304"/>
                <a:ext cx="21971000" cy="8256012"/>
              </a:xfrm>
              <a:prstGeom prst="rect">
                <a:avLst/>
              </a:prstGeom>
            </p:spPr>
            <p:txBody>
              <a:bodyPr/>
              <a:lstStyle/>
              <a:p>
                <a:pPr marL="573023" indent="-573023" defTabSz="2292038">
                  <a:spcBef>
                    <a:spcPts val="4200"/>
                  </a:spcBef>
                  <a:defRPr sz="4512"/>
                </a:pPr>
                <a:r>
                  <a:t>Suppose each player has a true expectation </a:t>
                </a:r>
                <a14:m>
                  <m:oMath xmlns:m="http://schemas.openxmlformats.org/officeDocument/2006/math">
                    <m:sSub>
                      <m:sSubPr>
                        <m:ctrlPr>
                          <a:rPr sz="5450">
                            <a:solidFill>
                              <a:srgbClr val="000000"/>
                            </a:solidFill>
                            <a:latin typeface="Cambria Math" panose="02040503050406030204" pitchFamily="18" charset="0"/>
                          </a:rPr>
                        </m:ctrlPr>
                      </m:sSubPr>
                      <m:e>
                        <m:r>
                          <a:rPr sz="5450" i="1">
                            <a:solidFill>
                              <a:srgbClr val="000000"/>
                            </a:solidFill>
                            <a:latin typeface="Cambria Math" panose="02040503050406030204" pitchFamily="18" charset="0"/>
                          </a:rPr>
                          <m:t>𝜇</m:t>
                        </m:r>
                      </m:e>
                      <m:sub>
                        <m:r>
                          <a:rPr sz="5450" i="1">
                            <a:solidFill>
                              <a:srgbClr val="000000"/>
                            </a:solidFill>
                            <a:latin typeface="Cambria Math" panose="02040503050406030204" pitchFamily="18" charset="0"/>
                          </a:rPr>
                          <m:t>𝑖</m:t>
                        </m:r>
                      </m:sub>
                    </m:sSub>
                  </m:oMath>
                </a14:m>
                <a:r>
                  <a:t> and an observed average </a:t>
                </a:r>
                <a14:m>
                  <m:oMath xmlns:m="http://schemas.openxmlformats.org/officeDocument/2006/math">
                    <m:sSub>
                      <m:sSubPr>
                        <m:ctrlPr>
                          <a:rPr sz="5450">
                            <a:solidFill>
                              <a:srgbClr val="000000"/>
                            </a:solidFill>
                            <a:latin typeface="Cambria Math" panose="02040503050406030204" pitchFamily="18" charset="0"/>
                          </a:rPr>
                        </m:ctrlPr>
                      </m:sSubPr>
                      <m:e>
                        <m:r>
                          <a:rPr sz="5450" i="1">
                            <a:solidFill>
                              <a:srgbClr val="000000"/>
                            </a:solidFill>
                            <a:latin typeface="Cambria Math" panose="02040503050406030204" pitchFamily="18" charset="0"/>
                          </a:rPr>
                          <m:t>𝑥</m:t>
                        </m:r>
                      </m:e>
                      <m:sub>
                        <m:r>
                          <a:rPr sz="5450" i="1">
                            <a:solidFill>
                              <a:srgbClr val="000000"/>
                            </a:solidFill>
                            <a:latin typeface="Cambria Math" panose="02040503050406030204" pitchFamily="18" charset="0"/>
                          </a:rPr>
                          <m:t>𝑖</m:t>
                        </m:r>
                      </m:sub>
                    </m:sSub>
                  </m:oMath>
                </a14:m>
                <a:r>
                  <a:t>, where</a:t>
                </a:r>
              </a:p>
              <a:p>
                <a:pPr marL="0" lvl="1" indent="573023" defTabSz="2292038">
                  <a:spcBef>
                    <a:spcPts val="4200"/>
                  </a:spcBef>
                  <a:buSzTx/>
                  <a:buNone/>
                  <a:defRPr sz="4512"/>
                </a:pPr>
                <a14:m>
                  <m:oMath xmlns:m="http://schemas.openxmlformats.org/officeDocument/2006/math">
                    <m:sSub>
                      <m:sSubPr>
                        <m:ctrlPr>
                          <a:rPr sz="5450">
                            <a:solidFill>
                              <a:srgbClr val="000000"/>
                            </a:solidFill>
                            <a:latin typeface="Cambria Math" panose="02040503050406030204" pitchFamily="18" charset="0"/>
                          </a:rPr>
                        </m:ctrlPr>
                      </m:sSubPr>
                      <m:e>
                        <m:r>
                          <a:rPr sz="5450" i="1">
                            <a:solidFill>
                              <a:srgbClr val="000000"/>
                            </a:solidFill>
                            <a:latin typeface="Cambria Math" panose="02040503050406030204" pitchFamily="18" charset="0"/>
                          </a:rPr>
                          <m:t>𝜇</m:t>
                        </m:r>
                      </m:e>
                      <m:sub>
                        <m:r>
                          <a:rPr sz="5450" i="1">
                            <a:solidFill>
                              <a:srgbClr val="000000"/>
                            </a:solidFill>
                            <a:latin typeface="Cambria Math" panose="02040503050406030204" pitchFamily="18" charset="0"/>
                          </a:rPr>
                          <m:t>𝑖</m:t>
                        </m:r>
                      </m:sub>
                    </m:sSub>
                    <m:r>
                      <a:rPr sz="5450" i="1">
                        <a:solidFill>
                          <a:srgbClr val="000000"/>
                        </a:solidFill>
                        <a:latin typeface="Cambria Math" panose="02040503050406030204" pitchFamily="18" charset="0"/>
                      </a:rPr>
                      <m:t>∼</m:t>
                    </m:r>
                    <m:r>
                      <a:rPr sz="5450" i="1">
                        <a:solidFill>
                          <a:srgbClr val="000000"/>
                        </a:solidFill>
                        <a:latin typeface="Cambria Math" panose="02040503050406030204" pitchFamily="18" charset="0"/>
                      </a:rPr>
                      <m:t>𝒩</m:t>
                    </m:r>
                    <m:r>
                      <a:rPr sz="5450" i="1">
                        <a:solidFill>
                          <a:srgbClr val="000000"/>
                        </a:solidFill>
                        <a:latin typeface="Cambria Math" panose="02040503050406030204" pitchFamily="18" charset="0"/>
                      </a:rPr>
                      <m:t>(</m:t>
                    </m:r>
                    <m:r>
                      <a:rPr sz="5450" i="1">
                        <a:solidFill>
                          <a:srgbClr val="000000"/>
                        </a:solidFill>
                        <a:latin typeface="Cambria Math" panose="02040503050406030204" pitchFamily="18" charset="0"/>
                      </a:rPr>
                      <m:t>𝑀</m:t>
                    </m:r>
                    <m:r>
                      <a:rPr sz="5450" i="1">
                        <a:solidFill>
                          <a:srgbClr val="000000"/>
                        </a:solidFill>
                        <a:latin typeface="Cambria Math" panose="02040503050406030204" pitchFamily="18" charset="0"/>
                      </a:rPr>
                      <m:t>,</m:t>
                    </m:r>
                    <m:r>
                      <a:rPr sz="5450" i="1">
                        <a:solidFill>
                          <a:srgbClr val="000000"/>
                        </a:solidFill>
                        <a:latin typeface="Cambria Math" panose="02040503050406030204" pitchFamily="18" charset="0"/>
                      </a:rPr>
                      <m:t>𝐴</m:t>
                    </m:r>
                    <m:r>
                      <a:rPr sz="5450" i="1">
                        <a:solidFill>
                          <a:srgbClr val="000000"/>
                        </a:solidFill>
                        <a:latin typeface="Cambria Math" panose="02040503050406030204" pitchFamily="18" charset="0"/>
                      </a:rPr>
                      <m:t>)</m:t>
                    </m:r>
                  </m:oMath>
                </a14:m>
                <a:r>
                  <a:t> and </a:t>
                </a:r>
                <a14:m>
                  <m:oMath xmlns:m="http://schemas.openxmlformats.org/officeDocument/2006/math">
                    <m:sSub>
                      <m:sSubPr>
                        <m:ctrlPr>
                          <a:rPr sz="5450">
                            <a:solidFill>
                              <a:srgbClr val="000000"/>
                            </a:solidFill>
                            <a:latin typeface="Cambria Math" panose="02040503050406030204" pitchFamily="18" charset="0"/>
                          </a:rPr>
                        </m:ctrlPr>
                      </m:sSubPr>
                      <m:e>
                        <m:r>
                          <a:rPr sz="5450" i="1">
                            <a:solidFill>
                              <a:srgbClr val="000000"/>
                            </a:solidFill>
                            <a:latin typeface="Cambria Math" panose="02040503050406030204" pitchFamily="18" charset="0"/>
                          </a:rPr>
                          <m:t>𝑥</m:t>
                        </m:r>
                      </m:e>
                      <m:sub>
                        <m:r>
                          <a:rPr sz="5450" i="1">
                            <a:solidFill>
                              <a:srgbClr val="000000"/>
                            </a:solidFill>
                            <a:latin typeface="Cambria Math" panose="02040503050406030204" pitchFamily="18" charset="0"/>
                          </a:rPr>
                          <m:t>𝑖</m:t>
                        </m:r>
                      </m:sub>
                    </m:sSub>
                    <m:r>
                      <a:rPr sz="5450" i="1">
                        <a:solidFill>
                          <a:srgbClr val="000000"/>
                        </a:solidFill>
                        <a:latin typeface="Cambria Math" panose="02040503050406030204" pitchFamily="18" charset="0"/>
                      </a:rPr>
                      <m:t>|</m:t>
                    </m:r>
                    <m:sSub>
                      <m:sSubPr>
                        <m:ctrlPr>
                          <a:rPr sz="5450" i="1">
                            <a:solidFill>
                              <a:srgbClr val="000000"/>
                            </a:solidFill>
                            <a:latin typeface="Cambria Math" panose="02040503050406030204" pitchFamily="18" charset="0"/>
                          </a:rPr>
                        </m:ctrlPr>
                      </m:sSubPr>
                      <m:e>
                        <m:r>
                          <a:rPr sz="5450" i="1">
                            <a:solidFill>
                              <a:srgbClr val="000000"/>
                            </a:solidFill>
                            <a:latin typeface="Cambria Math" panose="02040503050406030204" pitchFamily="18" charset="0"/>
                          </a:rPr>
                          <m:t>𝜇</m:t>
                        </m:r>
                      </m:e>
                      <m:sub>
                        <m:r>
                          <a:rPr sz="5450" i="1">
                            <a:solidFill>
                              <a:srgbClr val="000000"/>
                            </a:solidFill>
                            <a:latin typeface="Cambria Math" panose="02040503050406030204" pitchFamily="18" charset="0"/>
                          </a:rPr>
                          <m:t>𝑖</m:t>
                        </m:r>
                      </m:sub>
                    </m:sSub>
                    <m:r>
                      <a:rPr sz="5450" i="1">
                        <a:solidFill>
                          <a:srgbClr val="000000"/>
                        </a:solidFill>
                        <a:latin typeface="Cambria Math" panose="02040503050406030204" pitchFamily="18" charset="0"/>
                      </a:rPr>
                      <m:t>∼</m:t>
                    </m:r>
                    <m:r>
                      <a:rPr sz="5450" i="1">
                        <a:solidFill>
                          <a:srgbClr val="000000"/>
                        </a:solidFill>
                        <a:latin typeface="Cambria Math" panose="02040503050406030204" pitchFamily="18" charset="0"/>
                      </a:rPr>
                      <m:t>𝒩</m:t>
                    </m:r>
                    <m:r>
                      <a:rPr sz="5450" i="1">
                        <a:solidFill>
                          <a:srgbClr val="000000"/>
                        </a:solidFill>
                        <a:latin typeface="Cambria Math" panose="02040503050406030204" pitchFamily="18" charset="0"/>
                      </a:rPr>
                      <m:t>(</m:t>
                    </m:r>
                    <m:sSub>
                      <m:sSubPr>
                        <m:ctrlPr>
                          <a:rPr sz="5450" i="1">
                            <a:solidFill>
                              <a:srgbClr val="000000"/>
                            </a:solidFill>
                            <a:latin typeface="Cambria Math" panose="02040503050406030204" pitchFamily="18" charset="0"/>
                          </a:rPr>
                        </m:ctrlPr>
                      </m:sSubPr>
                      <m:e>
                        <m:r>
                          <a:rPr sz="5450" i="1">
                            <a:solidFill>
                              <a:srgbClr val="000000"/>
                            </a:solidFill>
                            <a:latin typeface="Cambria Math" panose="02040503050406030204" pitchFamily="18" charset="0"/>
                          </a:rPr>
                          <m:t>𝜇</m:t>
                        </m:r>
                      </m:e>
                      <m:sub>
                        <m:r>
                          <a:rPr sz="5450" i="1">
                            <a:solidFill>
                              <a:srgbClr val="000000"/>
                            </a:solidFill>
                            <a:latin typeface="Cambria Math" panose="02040503050406030204" pitchFamily="18" charset="0"/>
                          </a:rPr>
                          <m:t>𝑖</m:t>
                        </m:r>
                      </m:sub>
                    </m:sSub>
                    <m:r>
                      <a:rPr sz="5450" i="1">
                        <a:solidFill>
                          <a:srgbClr val="000000"/>
                        </a:solidFill>
                        <a:latin typeface="Cambria Math" panose="02040503050406030204" pitchFamily="18" charset="0"/>
                      </a:rPr>
                      <m:t>,</m:t>
                    </m:r>
                    <m:sSubSup>
                      <m:sSubSupPr>
                        <m:ctrlPr>
                          <a:rPr sz="5450" i="1">
                            <a:solidFill>
                              <a:srgbClr val="000000"/>
                            </a:solidFill>
                            <a:latin typeface="Cambria Math" panose="02040503050406030204" pitchFamily="18" charset="0"/>
                          </a:rPr>
                        </m:ctrlPr>
                      </m:sSubSupPr>
                      <m:e>
                        <m:r>
                          <a:rPr sz="5450" i="1">
                            <a:solidFill>
                              <a:srgbClr val="000000"/>
                            </a:solidFill>
                            <a:latin typeface="Cambria Math" panose="02040503050406030204" pitchFamily="18" charset="0"/>
                          </a:rPr>
                          <m:t>𝜎</m:t>
                        </m:r>
                      </m:e>
                      <m:sub>
                        <m:r>
                          <a:rPr sz="5450" i="1">
                            <a:solidFill>
                              <a:srgbClr val="000000"/>
                            </a:solidFill>
                            <a:latin typeface="Cambria Math" panose="02040503050406030204" pitchFamily="18" charset="0"/>
                          </a:rPr>
                          <m:t>0</m:t>
                        </m:r>
                      </m:sub>
                      <m:sup>
                        <m:r>
                          <a:rPr sz="5450" i="1">
                            <a:solidFill>
                              <a:srgbClr val="000000"/>
                            </a:solidFill>
                            <a:latin typeface="Cambria Math" panose="02040503050406030204" pitchFamily="18" charset="0"/>
                          </a:rPr>
                          <m:t>2</m:t>
                        </m:r>
                      </m:sup>
                    </m:sSubSup>
                    <m:r>
                      <a:rPr sz="5450" i="1">
                        <a:solidFill>
                          <a:srgbClr val="000000"/>
                        </a:solidFill>
                        <a:latin typeface="Cambria Math" panose="02040503050406030204" pitchFamily="18" charset="0"/>
                      </a:rPr>
                      <m:t>)</m:t>
                    </m:r>
                  </m:oMath>
                </a14:m>
                <a:r>
                  <a:t>, then</a:t>
                </a:r>
              </a:p>
              <a:p>
                <a:pPr marL="0" lvl="1" indent="573023" defTabSz="2292038">
                  <a:spcBef>
                    <a:spcPts val="4200"/>
                  </a:spcBef>
                  <a:buSzTx/>
                  <a:buNone/>
                  <a:defRPr sz="4512"/>
                </a:pPr>
                <a14:m>
                  <m:oMath xmlns:m="http://schemas.openxmlformats.org/officeDocument/2006/math">
                    <m:sSubSup>
                      <m:sSubSupPr>
                        <m:ctrlPr>
                          <a:rPr sz="5450">
                            <a:solidFill>
                              <a:srgbClr val="000000"/>
                            </a:solidFill>
                            <a:latin typeface="Cambria Math" panose="02040503050406030204" pitchFamily="18" charset="0"/>
                          </a:rPr>
                        </m:ctrlPr>
                      </m:sSubSupPr>
                      <m:e>
                        <m:limUpp>
                          <m:limUppPr>
                            <m:ctrlPr>
                              <a:rPr sz="5450">
                                <a:solidFill>
                                  <a:srgbClr val="000000"/>
                                </a:solidFill>
                                <a:latin typeface="Cambria Math" panose="02040503050406030204" pitchFamily="18" charset="0"/>
                              </a:rPr>
                            </m:ctrlPr>
                          </m:limUppPr>
                          <m:e>
                            <m:r>
                              <a:rPr sz="5450" i="1">
                                <a:solidFill>
                                  <a:srgbClr val="000000"/>
                                </a:solidFill>
                                <a:latin typeface="Cambria Math" panose="02040503050406030204" pitchFamily="18" charset="0"/>
                              </a:rPr>
                              <m:t>𝜇</m:t>
                            </m:r>
                          </m:e>
                          <m:lim>
                            <m:r>
                              <a:rPr sz="5450" i="1">
                                <a:solidFill>
                                  <a:srgbClr val="000000"/>
                                </a:solidFill>
                                <a:latin typeface="Cambria Math" panose="02040503050406030204" pitchFamily="18" charset="0"/>
                              </a:rPr>
                              <m:t>̂</m:t>
                            </m:r>
                          </m:lim>
                        </m:limUpp>
                      </m:e>
                      <m:sub>
                        <m:r>
                          <a:rPr sz="5450" i="1">
                            <a:solidFill>
                              <a:srgbClr val="000000"/>
                            </a:solidFill>
                            <a:latin typeface="Cambria Math" panose="02040503050406030204" pitchFamily="18" charset="0"/>
                          </a:rPr>
                          <m:t>𝑖</m:t>
                        </m:r>
                      </m:sub>
                      <m:sup>
                        <m:r>
                          <a:rPr sz="5450" i="1">
                            <a:solidFill>
                              <a:srgbClr val="000000"/>
                            </a:solidFill>
                            <a:latin typeface="Cambria Math" panose="02040503050406030204" pitchFamily="18" charset="0"/>
                          </a:rPr>
                          <m:t>𝑏</m:t>
                        </m:r>
                      </m:sup>
                    </m:sSubSup>
                    <m:r>
                      <a:rPr sz="5450" i="1">
                        <a:solidFill>
                          <a:srgbClr val="000000"/>
                        </a:solidFill>
                        <a:latin typeface="Cambria Math" panose="02040503050406030204" pitchFamily="18" charset="0"/>
                      </a:rPr>
                      <m:t>=</m:t>
                    </m:r>
                    <m:r>
                      <a:rPr sz="5450" i="1">
                        <a:solidFill>
                          <a:srgbClr val="000000"/>
                        </a:solidFill>
                        <a:latin typeface="Cambria Math" panose="02040503050406030204" pitchFamily="18" charset="0"/>
                      </a:rPr>
                      <m:t>𝑀</m:t>
                    </m:r>
                    <m:r>
                      <a:rPr sz="5450" i="1">
                        <a:solidFill>
                          <a:srgbClr val="000000"/>
                        </a:solidFill>
                        <a:latin typeface="Cambria Math" panose="02040503050406030204" pitchFamily="18" charset="0"/>
                      </a:rPr>
                      <m:t>+</m:t>
                    </m:r>
                    <m:r>
                      <a:rPr sz="5450" i="1">
                        <a:solidFill>
                          <a:srgbClr val="000000"/>
                        </a:solidFill>
                        <a:latin typeface="Cambria Math" panose="02040503050406030204" pitchFamily="18" charset="0"/>
                      </a:rPr>
                      <m:t>𝐵</m:t>
                    </m:r>
                    <m:r>
                      <a:rPr sz="5450" i="1">
                        <a:solidFill>
                          <a:srgbClr val="000000"/>
                        </a:solidFill>
                        <a:latin typeface="Cambria Math" panose="02040503050406030204" pitchFamily="18" charset="0"/>
                      </a:rPr>
                      <m:t>(</m:t>
                    </m:r>
                    <m:sSub>
                      <m:sSubPr>
                        <m:ctrlPr>
                          <a:rPr sz="5450" i="1">
                            <a:solidFill>
                              <a:srgbClr val="000000"/>
                            </a:solidFill>
                            <a:latin typeface="Cambria Math" panose="02040503050406030204" pitchFamily="18" charset="0"/>
                          </a:rPr>
                        </m:ctrlPr>
                      </m:sSubPr>
                      <m:e>
                        <m:r>
                          <a:rPr sz="5450" i="1">
                            <a:solidFill>
                              <a:srgbClr val="000000"/>
                            </a:solidFill>
                            <a:latin typeface="Cambria Math" panose="02040503050406030204" pitchFamily="18" charset="0"/>
                          </a:rPr>
                          <m:t>𝑥</m:t>
                        </m:r>
                      </m:e>
                      <m:sub>
                        <m:r>
                          <a:rPr sz="5450" i="1">
                            <a:solidFill>
                              <a:srgbClr val="000000"/>
                            </a:solidFill>
                            <a:latin typeface="Cambria Math" panose="02040503050406030204" pitchFamily="18" charset="0"/>
                          </a:rPr>
                          <m:t>𝑖</m:t>
                        </m:r>
                      </m:sub>
                    </m:sSub>
                    <m:r>
                      <a:rPr sz="5450" i="1">
                        <a:solidFill>
                          <a:srgbClr val="000000"/>
                        </a:solidFill>
                        <a:latin typeface="Cambria Math" panose="02040503050406030204" pitchFamily="18" charset="0"/>
                      </a:rPr>
                      <m:t>−</m:t>
                    </m:r>
                    <m:r>
                      <a:rPr sz="5450" i="1">
                        <a:solidFill>
                          <a:srgbClr val="000000"/>
                        </a:solidFill>
                        <a:latin typeface="Cambria Math" panose="02040503050406030204" pitchFamily="18" charset="0"/>
                      </a:rPr>
                      <m:t>𝑀</m:t>
                    </m:r>
                    <m:r>
                      <a:rPr sz="5450" i="1">
                        <a:solidFill>
                          <a:srgbClr val="000000"/>
                        </a:solidFill>
                        <a:latin typeface="Cambria Math" panose="02040503050406030204" pitchFamily="18" charset="0"/>
                      </a:rPr>
                      <m:t>)</m:t>
                    </m:r>
                  </m:oMath>
                </a14:m>
                <a:r>
                  <a:t> where </a:t>
                </a:r>
                <a14:m>
                  <m:oMath xmlns:m="http://schemas.openxmlformats.org/officeDocument/2006/math">
                    <m:r>
                      <a:rPr sz="5450" i="1">
                        <a:solidFill>
                          <a:srgbClr val="000000"/>
                        </a:solidFill>
                        <a:latin typeface="Cambria Math" panose="02040503050406030204" pitchFamily="18" charset="0"/>
                      </a:rPr>
                      <m:t>𝐵</m:t>
                    </m:r>
                    <m:r>
                      <a:rPr sz="5450" i="1">
                        <a:solidFill>
                          <a:srgbClr val="000000"/>
                        </a:solidFill>
                        <a:latin typeface="Cambria Math" panose="02040503050406030204" pitchFamily="18" charset="0"/>
                      </a:rPr>
                      <m:t>=</m:t>
                    </m:r>
                    <m:f>
                      <m:fPr>
                        <m:ctrlPr>
                          <a:rPr sz="5450" i="1">
                            <a:solidFill>
                              <a:srgbClr val="000000"/>
                            </a:solidFill>
                            <a:latin typeface="Cambria Math" panose="02040503050406030204" pitchFamily="18" charset="0"/>
                          </a:rPr>
                        </m:ctrlPr>
                      </m:fPr>
                      <m:num>
                        <m:r>
                          <a:rPr sz="5450" i="1">
                            <a:solidFill>
                              <a:srgbClr val="000000"/>
                            </a:solidFill>
                            <a:latin typeface="Cambria Math" panose="02040503050406030204" pitchFamily="18" charset="0"/>
                          </a:rPr>
                          <m:t>𝐴</m:t>
                        </m:r>
                      </m:num>
                      <m:den>
                        <m:r>
                          <a:rPr sz="5450" i="1">
                            <a:solidFill>
                              <a:srgbClr val="000000"/>
                            </a:solidFill>
                            <a:latin typeface="Cambria Math" panose="02040503050406030204" pitchFamily="18" charset="0"/>
                          </a:rPr>
                          <m:t>𝐴</m:t>
                        </m:r>
                        <m:r>
                          <a:rPr sz="5450" i="1">
                            <a:solidFill>
                              <a:srgbClr val="000000"/>
                            </a:solidFill>
                            <a:latin typeface="Cambria Math" panose="02040503050406030204" pitchFamily="18" charset="0"/>
                          </a:rPr>
                          <m:t>+</m:t>
                        </m:r>
                        <m:sSubSup>
                          <m:sSubSupPr>
                            <m:ctrlPr>
                              <a:rPr sz="5450" i="1">
                                <a:solidFill>
                                  <a:srgbClr val="000000"/>
                                </a:solidFill>
                                <a:latin typeface="Cambria Math" panose="02040503050406030204" pitchFamily="18" charset="0"/>
                              </a:rPr>
                            </m:ctrlPr>
                          </m:sSubSupPr>
                          <m:e>
                            <m:r>
                              <a:rPr sz="5450" i="1">
                                <a:solidFill>
                                  <a:srgbClr val="000000"/>
                                </a:solidFill>
                                <a:latin typeface="Cambria Math" panose="02040503050406030204" pitchFamily="18" charset="0"/>
                              </a:rPr>
                              <m:t>𝜎</m:t>
                            </m:r>
                          </m:e>
                          <m:sub>
                            <m:r>
                              <a:rPr sz="5450" i="1">
                                <a:solidFill>
                                  <a:srgbClr val="000000"/>
                                </a:solidFill>
                                <a:latin typeface="Cambria Math" panose="02040503050406030204" pitchFamily="18" charset="0"/>
                              </a:rPr>
                              <m:t>0</m:t>
                            </m:r>
                          </m:sub>
                          <m:sup>
                            <m:r>
                              <a:rPr sz="5450" i="1">
                                <a:solidFill>
                                  <a:srgbClr val="000000"/>
                                </a:solidFill>
                                <a:latin typeface="Cambria Math" panose="02040503050406030204" pitchFamily="18" charset="0"/>
                              </a:rPr>
                              <m:t>2</m:t>
                            </m:r>
                          </m:sup>
                        </m:sSubSup>
                      </m:den>
                    </m:f>
                  </m:oMath>
                </a14:m>
                <a:r>
                  <a:t>.</a:t>
                </a:r>
              </a:p>
              <a:p>
                <a:pPr marL="1146047" lvl="1" indent="-573023" defTabSz="2292038">
                  <a:spcBef>
                    <a:spcPts val="4200"/>
                  </a:spcBef>
                  <a:defRPr sz="4512"/>
                </a:pPr>
                <a:r>
                  <a:t>If </a:t>
                </a:r>
                <a14:m>
                  <m:oMath xmlns:m="http://schemas.openxmlformats.org/officeDocument/2006/math">
                    <m:r>
                      <a:rPr sz="5450" i="1">
                        <a:solidFill>
                          <a:srgbClr val="000000"/>
                        </a:solidFill>
                        <a:latin typeface="Cambria Math" panose="02040503050406030204" pitchFamily="18" charset="0"/>
                      </a:rPr>
                      <m:t>𝐴</m:t>
                    </m:r>
                    <m:r>
                      <a:rPr sz="5450" i="1">
                        <a:solidFill>
                          <a:srgbClr val="000000"/>
                        </a:solidFill>
                        <a:latin typeface="Cambria Math" panose="02040503050406030204" pitchFamily="18" charset="0"/>
                      </a:rPr>
                      <m:t>=</m:t>
                    </m:r>
                    <m:sSubSup>
                      <m:sSubSupPr>
                        <m:ctrlPr>
                          <a:rPr sz="5450" i="1">
                            <a:solidFill>
                              <a:srgbClr val="000000"/>
                            </a:solidFill>
                            <a:latin typeface="Cambria Math" panose="02040503050406030204" pitchFamily="18" charset="0"/>
                          </a:rPr>
                        </m:ctrlPr>
                      </m:sSubSupPr>
                      <m:e>
                        <m:r>
                          <a:rPr sz="5450" i="1">
                            <a:solidFill>
                              <a:srgbClr val="000000"/>
                            </a:solidFill>
                            <a:latin typeface="Cambria Math" panose="02040503050406030204" pitchFamily="18" charset="0"/>
                          </a:rPr>
                          <m:t>𝜎</m:t>
                        </m:r>
                      </m:e>
                      <m:sub>
                        <m:r>
                          <a:rPr sz="5450" i="1">
                            <a:solidFill>
                              <a:srgbClr val="000000"/>
                            </a:solidFill>
                            <a:latin typeface="Cambria Math" panose="02040503050406030204" pitchFamily="18" charset="0"/>
                          </a:rPr>
                          <m:t>0</m:t>
                        </m:r>
                      </m:sub>
                      <m:sup>
                        <m:r>
                          <a:rPr sz="5450" i="1">
                            <a:solidFill>
                              <a:srgbClr val="000000"/>
                            </a:solidFill>
                            <a:latin typeface="Cambria Math" panose="02040503050406030204" pitchFamily="18" charset="0"/>
                          </a:rPr>
                          <m:t>2</m:t>
                        </m:r>
                      </m:sup>
                    </m:sSubSup>
                  </m:oMath>
                </a14:m>
                <a:r>
                  <a:t>, then the Bayesian estimator is shrunken 1/2 way toward the prior mean M.</a:t>
                </a:r>
              </a:p>
              <a:p>
                <a:pPr marL="573023" indent="-573023" defTabSz="2292038">
                  <a:spcBef>
                    <a:spcPts val="4200"/>
                  </a:spcBef>
                  <a:defRPr sz="4512"/>
                </a:pPr>
                <a:r>
                  <a:t>Bayesian estimator reduces total squared error of prediction, outperforming previous estimator, by a factor of </a:t>
                </a:r>
                <a14:m>
                  <m:oMath xmlns:m="http://schemas.openxmlformats.org/officeDocument/2006/math">
                    <m:r>
                      <a:rPr sz="5450" i="1">
                        <a:solidFill>
                          <a:srgbClr val="000000"/>
                        </a:solidFill>
                        <a:latin typeface="Cambria Math" panose="02040503050406030204" pitchFamily="18" charset="0"/>
                      </a:rPr>
                      <m:t>1−</m:t>
                    </m:r>
                    <m:r>
                      <a:rPr sz="5450" i="1">
                        <a:solidFill>
                          <a:srgbClr val="000000"/>
                        </a:solidFill>
                        <a:latin typeface="Cambria Math" panose="02040503050406030204" pitchFamily="18" charset="0"/>
                      </a:rPr>
                      <m:t>𝐵</m:t>
                    </m:r>
                  </m:oMath>
                </a14:m>
                <a:r>
                  <a:t>!</a:t>
                </a:r>
                <a:endParaRPr sz="4800"/>
              </a:p>
            </p:txBody>
          </p:sp>
        </mc:Choice>
        <mc:Fallback>
          <p:sp>
            <p:nvSpPr>
              <p:cNvPr id="189" name="Suppose each player has a true expectation   and an observed average  , where…"/>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676" t="-3072" b="-3379"/>
                </a:stretch>
              </a:blipFill>
            </p:spPr>
            <p:txBody>
              <a:bodyPr/>
              <a:lstStyle/>
              <a:p>
                <a:r>
                  <a:rPr lang="en-US">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8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8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8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James-Stein estimation"/>
          <p:cNvSpPr txBox="1">
            <a:spLocks noGrp="1"/>
          </p:cNvSpPr>
          <p:nvPr>
            <p:ph type="title"/>
          </p:nvPr>
        </p:nvSpPr>
        <p:spPr>
          <a:prstGeom prst="rect">
            <a:avLst/>
          </a:prstGeom>
        </p:spPr>
        <p:txBody>
          <a:bodyPr/>
          <a:lstStyle/>
          <a:p>
            <a:r>
              <a:t>James-Stein estimation</a:t>
            </a:r>
          </a:p>
        </p:txBody>
      </p:sp>
      <mc:AlternateContent xmlns:mc="http://schemas.openxmlformats.org/markup-compatibility/2006">
        <mc:Choice xmlns:a14="http://schemas.microsoft.com/office/drawing/2010/main" Requires="a14">
          <p:sp>
            <p:nvSpPr>
              <p:cNvPr id="192" name="Baseball experts might know accurate values for   and  , but more often we do not know the exact hyperparameters.…"/>
              <p:cNvSpPr txBox="1">
                <a:spLocks noGrp="1"/>
              </p:cNvSpPr>
              <p:nvPr>
                <p:ph type="body" idx="1"/>
              </p:nvPr>
            </p:nvSpPr>
            <p:spPr>
              <a:xfrm>
                <a:off x="1206500" y="4172304"/>
                <a:ext cx="21971000" cy="8256012"/>
              </a:xfrm>
              <a:prstGeom prst="rect">
                <a:avLst/>
              </a:prstGeom>
            </p:spPr>
            <p:txBody>
              <a:bodyPr/>
              <a:lstStyle/>
              <a:p>
                <a:r>
                  <a:t>Baseball experts might know accurate values for </a:t>
                </a:r>
                <a14:m>
                  <m:oMath xmlns:m="http://schemas.openxmlformats.org/officeDocument/2006/math">
                    <m:r>
                      <a:rPr sz="5750" i="1">
                        <a:solidFill>
                          <a:srgbClr val="000000"/>
                        </a:solidFill>
                        <a:latin typeface="Cambria Math" panose="02040503050406030204" pitchFamily="18" charset="0"/>
                      </a:rPr>
                      <m:t>𝑀</m:t>
                    </m:r>
                  </m:oMath>
                </a14:m>
                <a:r>
                  <a:t> and </a:t>
                </a:r>
                <a14:m>
                  <m:oMath xmlns:m="http://schemas.openxmlformats.org/officeDocument/2006/math">
                    <m:r>
                      <a:rPr sz="5750" i="1">
                        <a:solidFill>
                          <a:srgbClr val="000000"/>
                        </a:solidFill>
                        <a:latin typeface="Cambria Math" panose="02040503050406030204" pitchFamily="18" charset="0"/>
                      </a:rPr>
                      <m:t>𝐵</m:t>
                    </m:r>
                  </m:oMath>
                </a14:m>
                <a:r>
                  <a:t>, but more often we do not know the exact hyperparameters.</a:t>
                </a:r>
              </a:p>
              <a:p>
                <a:r>
                  <a:t>Assume no expert prior knowledge is provided, we can obtain unbiased estimates </a:t>
                </a:r>
                <a14:m>
                  <m:oMath xmlns:m="http://schemas.openxmlformats.org/officeDocument/2006/math">
                    <m:limUpp>
                      <m:limUppPr>
                        <m:ctrlPr>
                          <a:rPr sz="5750">
                            <a:solidFill>
                              <a:srgbClr val="000000"/>
                            </a:solidFill>
                            <a:latin typeface="Cambria Math" panose="02040503050406030204" pitchFamily="18" charset="0"/>
                          </a:rPr>
                        </m:ctrlPr>
                      </m:limUppPr>
                      <m:e>
                        <m:r>
                          <a:rPr sz="5750" i="1">
                            <a:solidFill>
                              <a:srgbClr val="000000"/>
                            </a:solidFill>
                            <a:latin typeface="Cambria Math" panose="02040503050406030204" pitchFamily="18" charset="0"/>
                          </a:rPr>
                          <m:t>𝑀</m:t>
                        </m:r>
                      </m:e>
                      <m:lim>
                        <m:r>
                          <a:rPr sz="5750" i="1">
                            <a:solidFill>
                              <a:srgbClr val="000000"/>
                            </a:solidFill>
                            <a:latin typeface="Cambria Math" panose="02040503050406030204" pitchFamily="18" charset="0"/>
                          </a:rPr>
                          <m:t>̂</m:t>
                        </m:r>
                      </m:lim>
                    </m:limUpp>
                  </m:oMath>
                </a14:m>
                <a:r>
                  <a:t> and </a:t>
                </a:r>
                <a14:m>
                  <m:oMath xmlns:m="http://schemas.openxmlformats.org/officeDocument/2006/math">
                    <m:limUpp>
                      <m:limUppPr>
                        <m:ctrlPr>
                          <a:rPr sz="5750">
                            <a:solidFill>
                              <a:srgbClr val="000000"/>
                            </a:solidFill>
                            <a:latin typeface="Cambria Math" panose="02040503050406030204" pitchFamily="18" charset="0"/>
                          </a:rPr>
                        </m:ctrlPr>
                      </m:limUppPr>
                      <m:e>
                        <m:r>
                          <a:rPr sz="5750" i="1">
                            <a:solidFill>
                              <a:srgbClr val="000000"/>
                            </a:solidFill>
                            <a:latin typeface="Cambria Math" panose="02040503050406030204" pitchFamily="18" charset="0"/>
                          </a:rPr>
                          <m:t>𝐵</m:t>
                        </m:r>
                      </m:e>
                      <m:lim>
                        <m:r>
                          <a:rPr sz="5750" i="1">
                            <a:solidFill>
                              <a:srgbClr val="000000"/>
                            </a:solidFill>
                            <a:latin typeface="Cambria Math" panose="02040503050406030204" pitchFamily="18" charset="0"/>
                          </a:rPr>
                          <m:t>̂</m:t>
                        </m:r>
                      </m:lim>
                    </m:limUpp>
                  </m:oMath>
                </a14:m>
                <a:r>
                  <a:t> using </a:t>
                </a:r>
                <a14:m>
                  <m:oMath xmlns:m="http://schemas.openxmlformats.org/officeDocument/2006/math">
                    <m:r>
                      <a:rPr sz="5750" i="1">
                        <a:solidFill>
                          <a:srgbClr val="000000"/>
                        </a:solidFill>
                        <a:latin typeface="Cambria Math" panose="02040503050406030204" pitchFamily="18" charset="0"/>
                      </a:rPr>
                      <m:t>𝑋</m:t>
                    </m:r>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𝑥</m:t>
                        </m:r>
                      </m:e>
                      <m:sub>
                        <m:r>
                          <a:rPr sz="5750" i="1">
                            <a:solidFill>
                              <a:srgbClr val="000000"/>
                            </a:solidFill>
                            <a:latin typeface="Cambria Math" panose="02040503050406030204" pitchFamily="18" charset="0"/>
                          </a:rPr>
                          <m:t>1</m:t>
                        </m:r>
                      </m:sub>
                    </m:sSub>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𝑥</m:t>
                        </m:r>
                      </m:e>
                      <m:sub>
                        <m:r>
                          <a:rPr sz="5750" i="1">
                            <a:solidFill>
                              <a:srgbClr val="000000"/>
                            </a:solidFill>
                            <a:latin typeface="Cambria Math" panose="02040503050406030204" pitchFamily="18" charset="0"/>
                          </a:rPr>
                          <m:t>𝑛</m:t>
                        </m:r>
                      </m:sub>
                    </m:sSub>
                    <m:r>
                      <a:rPr sz="5750" i="1">
                        <a:solidFill>
                          <a:srgbClr val="000000"/>
                        </a:solidFill>
                        <a:latin typeface="Cambria Math" panose="02040503050406030204" pitchFamily="18" charset="0"/>
                      </a:rPr>
                      <m:t>)</m:t>
                    </m:r>
                  </m:oMath>
                </a14:m>
                <a:r>
                  <a:t>: </a:t>
                </a:r>
                <a14:m>
                  <m:oMath xmlns:m="http://schemas.openxmlformats.org/officeDocument/2006/math">
                    <m:limUpp>
                      <m:limUppPr>
                        <m:ctrlPr>
                          <a:rPr sz="5750">
                            <a:solidFill>
                              <a:srgbClr val="000000"/>
                            </a:solidFill>
                            <a:latin typeface="Cambria Math" panose="02040503050406030204" pitchFamily="18" charset="0"/>
                          </a:rPr>
                        </m:ctrlPr>
                      </m:limUppPr>
                      <m:e>
                        <m:r>
                          <a:rPr sz="5750" i="1">
                            <a:solidFill>
                              <a:srgbClr val="000000"/>
                            </a:solidFill>
                            <a:latin typeface="Cambria Math" panose="02040503050406030204" pitchFamily="18" charset="0"/>
                          </a:rPr>
                          <m:t>𝑀</m:t>
                        </m:r>
                      </m:e>
                      <m:lim>
                        <m:r>
                          <a:rPr sz="5750" i="1">
                            <a:solidFill>
                              <a:srgbClr val="000000"/>
                            </a:solidFill>
                            <a:latin typeface="Cambria Math" panose="02040503050406030204" pitchFamily="18" charset="0"/>
                          </a:rPr>
                          <m:t>̂</m:t>
                        </m:r>
                      </m:lim>
                    </m:limUpp>
                    <m:r>
                      <a:rPr sz="5750" i="1">
                        <a:solidFill>
                          <a:srgbClr val="000000"/>
                        </a:solidFill>
                        <a:latin typeface="Cambria Math" panose="02040503050406030204" pitchFamily="18" charset="0"/>
                      </a:rPr>
                      <m:t>=</m:t>
                    </m:r>
                    <m:bar>
                      <m:barPr>
                        <m:pos m:val="top"/>
                        <m:ctrlPr>
                          <a:rPr sz="5750" i="1">
                            <a:solidFill>
                              <a:srgbClr val="000000"/>
                            </a:solidFill>
                            <a:latin typeface="Cambria Math" panose="02040503050406030204" pitchFamily="18" charset="0"/>
                          </a:rPr>
                        </m:ctrlPr>
                      </m:barPr>
                      <m:e>
                        <m:r>
                          <a:rPr sz="5750" i="1">
                            <a:solidFill>
                              <a:srgbClr val="000000"/>
                            </a:solidFill>
                            <a:latin typeface="Cambria Math" panose="02040503050406030204" pitchFamily="18" charset="0"/>
                          </a:rPr>
                          <m:t>𝑥</m:t>
                        </m:r>
                      </m:e>
                    </m:bar>
                  </m:oMath>
                </a14:m>
                <a:r>
                  <a:t>. </a:t>
                </a:r>
              </a:p>
              <a:p>
                <a:r>
                  <a:t>Herbert Robbins: James-Stein is an </a:t>
                </a:r>
                <a:r>
                  <a:rPr i="1"/>
                  <a:t>empirical Bayes</a:t>
                </a:r>
                <a:r>
                  <a:t> estimator.</a:t>
                </a:r>
              </a:p>
              <a:p>
                <a:pPr lvl="1"/>
                <a:r>
                  <a:t>Performs only slightly worse than the actual Bayes estimator. </a:t>
                </a:r>
              </a:p>
            </p:txBody>
          </p:sp>
        </mc:Choice>
        <mc:Fallback>
          <p:sp>
            <p:nvSpPr>
              <p:cNvPr id="192" name="Baseball experts might know accurate values for   and  , but more often we do not know the exact hyperparameters.…"/>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792" t="-3226" r="-2081"/>
                </a:stretch>
              </a:blipFill>
            </p:spPr>
            <p:txBody>
              <a:bodyPr/>
              <a:lstStyle/>
              <a:p>
                <a:r>
                  <a:rPr lang="en-US">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9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9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9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James-Stein estimation"/>
          <p:cNvSpPr txBox="1">
            <a:spLocks noGrp="1"/>
          </p:cNvSpPr>
          <p:nvPr>
            <p:ph type="title"/>
          </p:nvPr>
        </p:nvSpPr>
        <p:spPr>
          <a:prstGeom prst="rect">
            <a:avLst/>
          </a:prstGeom>
        </p:spPr>
        <p:txBody>
          <a:bodyPr/>
          <a:lstStyle/>
          <a:p>
            <a:r>
              <a:t>James-Stein estimation</a:t>
            </a:r>
          </a:p>
        </p:txBody>
      </p:sp>
      <p:sp>
        <p:nvSpPr>
          <p:cNvPr id="195" name="In fact, regardless of the prior used, if any, James and Stein (1956) showed that:"/>
          <p:cNvSpPr txBox="1">
            <a:spLocks noGrp="1"/>
          </p:cNvSpPr>
          <p:nvPr>
            <p:ph type="body" sz="quarter" idx="1"/>
          </p:nvPr>
        </p:nvSpPr>
        <p:spPr>
          <a:xfrm>
            <a:off x="1206500" y="4172304"/>
            <a:ext cx="21971000" cy="1655726"/>
          </a:xfrm>
          <a:prstGeom prst="rect">
            <a:avLst/>
          </a:prstGeom>
        </p:spPr>
        <p:txBody>
          <a:bodyPr/>
          <a:lstStyle/>
          <a:p>
            <a:r>
              <a:t>In fact, regardless of the prior used, if any, James and Stein (1956) showed that:</a:t>
            </a:r>
          </a:p>
        </p:txBody>
      </p:sp>
      <p:sp>
        <p:nvSpPr>
          <p:cNvPr id="196" name="Rectangle"/>
          <p:cNvSpPr/>
          <p:nvPr/>
        </p:nvSpPr>
        <p:spPr>
          <a:xfrm>
            <a:off x="1454628" y="6346122"/>
            <a:ext cx="21506138" cy="4060775"/>
          </a:xfrm>
          <a:prstGeom prst="rect">
            <a:avLst/>
          </a:prstGeom>
          <a:solidFill>
            <a:schemeClr val="accent1">
              <a:lumOff val="-13575"/>
              <a:alpha val="3125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mc:AlternateContent xmlns:mc="http://schemas.openxmlformats.org/markup-compatibility/2006">
        <mc:Choice xmlns:a14="http://schemas.microsoft.com/office/drawing/2010/main" Requires="a14">
          <p:sp>
            <p:nvSpPr>
              <p:cNvPr id="197" name="Theorem (1956) (Stein’s paradox)…"/>
              <p:cNvSpPr txBox="1"/>
              <p:nvPr/>
            </p:nvSpPr>
            <p:spPr>
              <a:xfrm>
                <a:off x="1603823" y="6712140"/>
                <a:ext cx="22192778" cy="321385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nchor="ctr">
                <a:spAutoFit/>
              </a:bodyPr>
              <a:lstStyle/>
              <a:p>
                <a:pPr algn="l" defTabSz="825500">
                  <a:defRPr sz="4400" u="sng">
                    <a:solidFill>
                      <a:srgbClr val="000000"/>
                    </a:solidFill>
                    <a:latin typeface="Helvetica Neue Medium"/>
                    <a:ea typeface="Helvetica Neue Medium"/>
                    <a:cs typeface="Helvetica Neue Medium"/>
                    <a:sym typeface="Helvetica Neue Medium"/>
                  </a:defRPr>
                </a:pPr>
                <a:r>
                  <a:t>Theorem (1956) (Stein’s paradox)</a:t>
                </a:r>
              </a:p>
              <a:p>
                <a:pPr algn="l" defTabSz="825500">
                  <a:defRPr sz="4400">
                    <a:solidFill>
                      <a:srgbClr val="000000"/>
                    </a:solidFill>
                    <a:latin typeface="Helvetica Neue Medium"/>
                    <a:ea typeface="Helvetica Neue Medium"/>
                    <a:cs typeface="Helvetica Neue Medium"/>
                    <a:sym typeface="Helvetica Neue Medium"/>
                  </a:defRPr>
                </a:pPr>
                <a:r>
                  <a:t>If </a:t>
                </a:r>
                <a14:m>
                  <m:oMath xmlns:m="http://schemas.openxmlformats.org/officeDocument/2006/math">
                    <m:sSub>
                      <m:sSubPr>
                        <m:ctrlPr>
                          <a:rPr sz="5300">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𝑥</m:t>
                        </m:r>
                      </m:e>
                      <m:sub>
                        <m:r>
                          <a:rPr sz="5300" i="1">
                            <a:solidFill>
                              <a:srgbClr val="000000"/>
                            </a:solidFill>
                            <a:latin typeface="Cambria Math" panose="02040503050406030204" pitchFamily="18" charset="0"/>
                          </a:rPr>
                          <m:t>𝑖</m:t>
                        </m:r>
                      </m:sub>
                    </m:sSub>
                    <m:r>
                      <a:rPr sz="5300" i="1">
                        <a:solidFill>
                          <a:srgbClr val="000000"/>
                        </a:solidFill>
                        <a:latin typeface="Cambria Math" panose="02040503050406030204" pitchFamily="18" charset="0"/>
                      </a:rPr>
                      <m:t>∼</m:t>
                    </m:r>
                    <m:r>
                      <a:rPr sz="5300" i="1">
                        <a:solidFill>
                          <a:srgbClr val="000000"/>
                        </a:solidFill>
                        <a:latin typeface="Cambria Math" panose="02040503050406030204" pitchFamily="18" charset="0"/>
                      </a:rPr>
                      <m:t>𝒩</m:t>
                    </m:r>
                    <m:r>
                      <a:rPr sz="5300" i="1">
                        <a:solidFill>
                          <a:srgbClr val="000000"/>
                        </a:solidFill>
                        <a:latin typeface="Cambria Math" panose="02040503050406030204" pitchFamily="18" charset="0"/>
                      </a:rPr>
                      <m:t>(</m:t>
                    </m:r>
                    <m:sSub>
                      <m:sSubPr>
                        <m:ctrlPr>
                          <a:rPr sz="5300" i="1">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𝜇</m:t>
                        </m:r>
                      </m:e>
                      <m:sub>
                        <m:r>
                          <a:rPr sz="5300" i="1">
                            <a:solidFill>
                              <a:srgbClr val="000000"/>
                            </a:solidFill>
                            <a:latin typeface="Cambria Math" panose="02040503050406030204" pitchFamily="18" charset="0"/>
                          </a:rPr>
                          <m:t>𝑖</m:t>
                        </m:r>
                      </m:sub>
                    </m:sSub>
                    <m:r>
                      <a:rPr sz="5300" i="1">
                        <a:solidFill>
                          <a:srgbClr val="000000"/>
                        </a:solidFill>
                        <a:latin typeface="Cambria Math" panose="02040503050406030204" pitchFamily="18" charset="0"/>
                      </a:rPr>
                      <m:t>,</m:t>
                    </m:r>
                    <m:sSubSup>
                      <m:sSubSupPr>
                        <m:ctrlPr>
                          <a:rPr sz="5300" i="1">
                            <a:solidFill>
                              <a:srgbClr val="000000"/>
                            </a:solidFill>
                            <a:latin typeface="Cambria Math" panose="02040503050406030204" pitchFamily="18" charset="0"/>
                          </a:rPr>
                        </m:ctrlPr>
                      </m:sSubSupPr>
                      <m:e>
                        <m:r>
                          <a:rPr sz="5300" i="1">
                            <a:solidFill>
                              <a:srgbClr val="000000"/>
                            </a:solidFill>
                            <a:latin typeface="Cambria Math" panose="02040503050406030204" pitchFamily="18" charset="0"/>
                          </a:rPr>
                          <m:t>𝜎</m:t>
                        </m:r>
                      </m:e>
                      <m:sub>
                        <m:r>
                          <a:rPr sz="5300" i="1">
                            <a:solidFill>
                              <a:srgbClr val="000000"/>
                            </a:solidFill>
                            <a:latin typeface="Cambria Math" panose="02040503050406030204" pitchFamily="18" charset="0"/>
                          </a:rPr>
                          <m:t>0</m:t>
                        </m:r>
                      </m:sub>
                      <m:sup>
                        <m:r>
                          <a:rPr sz="5300" i="1">
                            <a:solidFill>
                              <a:srgbClr val="000000"/>
                            </a:solidFill>
                            <a:latin typeface="Cambria Math" panose="02040503050406030204" pitchFamily="18" charset="0"/>
                          </a:rPr>
                          <m:t>2</m:t>
                        </m:r>
                      </m:sup>
                    </m:sSubSup>
                    <m:r>
                      <a:rPr sz="5300" i="1">
                        <a:solidFill>
                          <a:srgbClr val="000000"/>
                        </a:solidFill>
                        <a:latin typeface="Cambria Math" panose="02040503050406030204" pitchFamily="18" charset="0"/>
                      </a:rPr>
                      <m:t>)</m:t>
                    </m:r>
                  </m:oMath>
                </a14:m>
                <a:r>
                  <a:t> independently for </a:t>
                </a:r>
                <a14:m>
                  <m:oMath xmlns:m="http://schemas.openxmlformats.org/officeDocument/2006/math">
                    <m:r>
                      <a:rPr sz="5300" i="1">
                        <a:solidFill>
                          <a:srgbClr val="000000"/>
                        </a:solidFill>
                        <a:latin typeface="Cambria Math" panose="02040503050406030204" pitchFamily="18" charset="0"/>
                      </a:rPr>
                      <m:t>𝑖</m:t>
                    </m:r>
                    <m:r>
                      <a:rPr sz="5300" i="1">
                        <a:solidFill>
                          <a:srgbClr val="000000"/>
                        </a:solidFill>
                        <a:latin typeface="Cambria Math" panose="02040503050406030204" pitchFamily="18" charset="0"/>
                      </a:rPr>
                      <m:t>∈[</m:t>
                    </m:r>
                    <m:r>
                      <a:rPr sz="5300" i="1">
                        <a:solidFill>
                          <a:srgbClr val="000000"/>
                        </a:solidFill>
                        <a:latin typeface="Cambria Math" panose="02040503050406030204" pitchFamily="18" charset="0"/>
                      </a:rPr>
                      <m:t>𝑛</m:t>
                    </m:r>
                    <m:r>
                      <a:rPr sz="5300" i="1">
                        <a:solidFill>
                          <a:srgbClr val="000000"/>
                        </a:solidFill>
                        <a:latin typeface="Cambria Math" panose="02040503050406030204" pitchFamily="18" charset="0"/>
                      </a:rPr>
                      <m:t>],</m:t>
                    </m:r>
                    <m:r>
                      <a:rPr sz="5300" i="1">
                        <a:solidFill>
                          <a:srgbClr val="000000"/>
                        </a:solidFill>
                        <a:latin typeface="Cambria Math" panose="02040503050406030204" pitchFamily="18" charset="0"/>
                      </a:rPr>
                      <m:t>𝑛</m:t>
                    </m:r>
                    <m:r>
                      <a:rPr sz="5300" i="1">
                        <a:solidFill>
                          <a:srgbClr val="000000"/>
                        </a:solidFill>
                        <a:latin typeface="Cambria Math" panose="02040503050406030204" pitchFamily="18" charset="0"/>
                      </a:rPr>
                      <m:t>≥4</m:t>
                    </m:r>
                  </m:oMath>
                </a14:m>
                <a:r>
                  <a:t>, then the James-Stein estimator</a:t>
                </a:r>
              </a:p>
              <a:p>
                <a:pPr algn="l" defTabSz="825500">
                  <a:defRPr sz="4400">
                    <a:solidFill>
                      <a:srgbClr val="000000"/>
                    </a:solidFill>
                    <a:latin typeface="Helvetica Neue Medium"/>
                    <a:ea typeface="Helvetica Neue Medium"/>
                    <a:cs typeface="Helvetica Neue Medium"/>
                    <a:sym typeface="Helvetica Neue Medium"/>
                  </a:defRPr>
                </a:pPr>
                <a:r>
                  <a:t>always beats the obvious estimator </a:t>
                </a:r>
                <a14:m>
                  <m:oMath xmlns:m="http://schemas.openxmlformats.org/officeDocument/2006/math">
                    <m:sSub>
                      <m:sSubPr>
                        <m:ctrlPr>
                          <a:rPr sz="5300">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𝑥</m:t>
                        </m:r>
                      </m:e>
                      <m:sub>
                        <m:r>
                          <a:rPr sz="5300" i="1">
                            <a:solidFill>
                              <a:srgbClr val="000000"/>
                            </a:solidFill>
                            <a:latin typeface="Cambria Math" panose="02040503050406030204" pitchFamily="18" charset="0"/>
                          </a:rPr>
                          <m:t>𝑖</m:t>
                        </m:r>
                      </m:sub>
                    </m:sSub>
                  </m:oMath>
                </a14:m>
                <a:r>
                  <a:t> in terms of expected total squared </a:t>
                </a:r>
              </a:p>
              <a:p>
                <a:pPr algn="l" defTabSz="825500">
                  <a:defRPr sz="4400">
                    <a:solidFill>
                      <a:srgbClr val="000000"/>
                    </a:solidFill>
                    <a:latin typeface="Helvetica Neue Medium"/>
                    <a:ea typeface="Helvetica Neue Medium"/>
                    <a:cs typeface="Helvetica Neue Medium"/>
                    <a:sym typeface="Helvetica Neue Medium"/>
                  </a:defRPr>
                </a:pPr>
                <a:r>
                  <a:t>estimation error. </a:t>
                </a:r>
              </a:p>
            </p:txBody>
          </p:sp>
        </mc:Choice>
        <mc:Fallback>
          <p:sp>
            <p:nvSpPr>
              <p:cNvPr id="197" name="Theorem (1956) (Stein’s paradox)…"/>
              <p:cNvSpPr txBox="1">
                <a:spLocks noRot="1" noChangeAspect="1" noMove="1" noResize="1" noEditPoints="1" noAdjustHandles="1" noChangeArrowheads="1" noChangeShapeType="1" noTextEdit="1"/>
              </p:cNvSpPr>
              <p:nvPr/>
            </p:nvSpPr>
            <p:spPr>
              <a:xfrm>
                <a:off x="1603823" y="6712140"/>
                <a:ext cx="22192778" cy="3213850"/>
              </a:xfrm>
              <a:prstGeom prst="rect">
                <a:avLst/>
              </a:prstGeom>
              <a:blipFill>
                <a:blip r:embed="rId2"/>
                <a:stretch>
                  <a:fillRect l="-1316" t="-1181" b="-669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James-Stein paradox"/>
          <p:cNvSpPr txBox="1">
            <a:spLocks noGrp="1"/>
          </p:cNvSpPr>
          <p:nvPr>
            <p:ph type="title"/>
          </p:nvPr>
        </p:nvSpPr>
        <p:spPr>
          <a:prstGeom prst="rect">
            <a:avLst/>
          </a:prstGeom>
        </p:spPr>
        <p:txBody>
          <a:bodyPr/>
          <a:lstStyle/>
          <a:p>
            <a:r>
              <a:t>James-Stein paradox</a:t>
            </a:r>
          </a:p>
        </p:txBody>
      </p:sp>
      <p:sp>
        <p:nvSpPr>
          <p:cNvPr id="200" name="James-Stein is not a panacea: small MSE conceals the fact that the estimator performs poorly on outlying cases.…"/>
          <p:cNvSpPr txBox="1"/>
          <p:nvPr/>
        </p:nvSpPr>
        <p:spPr>
          <a:xfrm>
            <a:off x="1206500" y="41723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609600" indent="-609600" algn="l">
              <a:lnSpc>
                <a:spcPct val="90000"/>
              </a:lnSpc>
              <a:spcBef>
                <a:spcPts val="4500"/>
              </a:spcBef>
              <a:buSzPct val="123000"/>
              <a:buChar char="•"/>
              <a:defRPr sz="4800">
                <a:solidFill>
                  <a:srgbClr val="000000"/>
                </a:solidFill>
              </a:defRPr>
            </a:pPr>
            <a:r>
              <a:t>James-Stein is not a panacea: small MSE conceals the fact that the estimator performs poorly on outlying cases.</a:t>
            </a:r>
          </a:p>
          <a:p>
            <a:pPr marL="609600" indent="-609600" algn="l">
              <a:lnSpc>
                <a:spcPct val="90000"/>
              </a:lnSpc>
              <a:spcBef>
                <a:spcPts val="4500"/>
              </a:spcBef>
              <a:buSzPct val="123000"/>
              <a:buChar char="•"/>
              <a:defRPr sz="4800">
                <a:solidFill>
                  <a:srgbClr val="000000"/>
                </a:solidFill>
              </a:defRPr>
            </a:pPr>
            <a:r>
              <a:t>Clemente problem: Clemente, an unusually good hitter, is learning too much from the experience of mediocre hitters in his cohort.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0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0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1"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Frequentist-Bayesian bridge"/>
          <p:cNvSpPr txBox="1">
            <a:spLocks noGrp="1"/>
          </p:cNvSpPr>
          <p:nvPr>
            <p:ph type="title"/>
          </p:nvPr>
        </p:nvSpPr>
        <p:spPr>
          <a:prstGeom prst="rect">
            <a:avLst/>
          </a:prstGeom>
        </p:spPr>
        <p:txBody>
          <a:bodyPr/>
          <a:lstStyle/>
          <a:p>
            <a:r>
              <a:t>Frequentist-Bayesian bridge</a:t>
            </a:r>
          </a:p>
        </p:txBody>
      </p:sp>
      <p:sp>
        <p:nvSpPr>
          <p:cNvPr id="203" name="James-Stein…"/>
          <p:cNvSpPr txBox="1">
            <a:spLocks noGrp="1"/>
          </p:cNvSpPr>
          <p:nvPr>
            <p:ph type="body" idx="1"/>
          </p:nvPr>
        </p:nvSpPr>
        <p:spPr>
          <a:xfrm>
            <a:off x="1206500" y="4172304"/>
            <a:ext cx="21971000" cy="8256012"/>
          </a:xfrm>
          <a:prstGeom prst="rect">
            <a:avLst/>
          </a:prstGeom>
        </p:spPr>
        <p:txBody>
          <a:bodyPr/>
          <a:lstStyle/>
          <a:p>
            <a:pPr>
              <a:defRPr>
                <a:solidFill>
                  <a:srgbClr val="D5D5D5"/>
                </a:solidFill>
              </a:defRPr>
            </a:pPr>
            <a:r>
              <a:t>James-Stein</a:t>
            </a:r>
          </a:p>
          <a:p>
            <a:r>
              <a:t>Benjamini-Hochberg</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Large-scale multiple inference"/>
          <p:cNvSpPr txBox="1">
            <a:spLocks noGrp="1"/>
          </p:cNvSpPr>
          <p:nvPr>
            <p:ph type="title"/>
          </p:nvPr>
        </p:nvSpPr>
        <p:spPr>
          <a:prstGeom prst="rect">
            <a:avLst/>
          </a:prstGeom>
        </p:spPr>
        <p:txBody>
          <a:bodyPr/>
          <a:lstStyle/>
          <a:p>
            <a:r>
              <a:t>Large-scale multiple inference</a:t>
            </a:r>
          </a:p>
        </p:txBody>
      </p:sp>
      <mc:AlternateContent xmlns:mc="http://schemas.openxmlformats.org/markup-compatibility/2006">
        <mc:Choice xmlns:a14="http://schemas.microsoft.com/office/drawing/2010/main" Requires="a14">
          <p:sp>
            <p:nvSpPr>
              <p:cNvPr id="206" name="Benjamini and Hochberg (1995) showed that:…"/>
              <p:cNvSpPr txBox="1">
                <a:spLocks noGrp="1"/>
              </p:cNvSpPr>
              <p:nvPr>
                <p:ph type="body" idx="1"/>
              </p:nvPr>
            </p:nvSpPr>
            <p:spPr>
              <a:xfrm>
                <a:off x="1206500" y="4172304"/>
                <a:ext cx="21971000" cy="8593167"/>
              </a:xfrm>
              <a:prstGeom prst="rect">
                <a:avLst/>
              </a:prstGeom>
            </p:spPr>
            <p:txBody>
              <a:bodyPr/>
              <a:lstStyle/>
              <a:p>
                <a:pPr marL="530352" indent="-530352" defTabSz="2121354">
                  <a:spcBef>
                    <a:spcPts val="3900"/>
                  </a:spcBef>
                  <a:defRPr sz="4176"/>
                </a:pPr>
                <a:r>
                  <a:t>Benjamini and Hochberg (1995) showed that: </a:t>
                </a:r>
              </a:p>
              <a:p>
                <a:pPr marL="1060704" lvl="1" indent="-530352" defTabSz="2121354">
                  <a:spcBef>
                    <a:spcPts val="3900"/>
                  </a:spcBef>
                  <a:defRPr sz="4176"/>
                </a:pPr>
                <a:r>
                  <a:t>for any given cutoff point </a:t>
                </a:r>
                <a14:m>
                  <m:oMath xmlns:m="http://schemas.openxmlformats.org/officeDocument/2006/math">
                    <m:r>
                      <a:rPr sz="5000" i="1">
                        <a:solidFill>
                          <a:srgbClr val="000000"/>
                        </a:solidFill>
                        <a:latin typeface="Cambria Math" panose="02040503050406030204" pitchFamily="18" charset="0"/>
                      </a:rPr>
                      <m:t>𝑐</m:t>
                    </m:r>
                  </m:oMath>
                </a14:m>
                <a:r>
                  <a:t>, </a:t>
                </a:r>
                <a14:m>
                  <m:oMath xmlns:m="http://schemas.openxmlformats.org/officeDocument/2006/math">
                    <m:sSub>
                      <m:sSubPr>
                        <m:ctrlPr>
                          <a:rPr sz="5000">
                            <a:solidFill>
                              <a:srgbClr val="000000"/>
                            </a:solidFill>
                            <a:latin typeface="Cambria Math" panose="02040503050406030204" pitchFamily="18" charset="0"/>
                          </a:rPr>
                        </m:ctrlPr>
                      </m:sSubPr>
                      <m:e>
                        <m:r>
                          <a:rPr sz="5000" i="1">
                            <a:solidFill>
                              <a:srgbClr val="000000"/>
                            </a:solidFill>
                            <a:latin typeface="Cambria Math" panose="02040503050406030204" pitchFamily="18" charset="0"/>
                          </a:rPr>
                          <m:t>𝐸</m:t>
                        </m:r>
                      </m:e>
                      <m:sub>
                        <m:r>
                          <a:rPr sz="5000" i="1">
                            <a:solidFill>
                              <a:srgbClr val="000000"/>
                            </a:solidFill>
                            <a:latin typeface="Cambria Math" panose="02040503050406030204" pitchFamily="18" charset="0"/>
                          </a:rPr>
                          <m:t>𝑜</m:t>
                        </m:r>
                      </m:sub>
                    </m:sSub>
                    <m:r>
                      <a:rPr sz="5000" i="1">
                        <a:solidFill>
                          <a:srgbClr val="000000"/>
                        </a:solidFill>
                        <a:latin typeface="Cambria Math" panose="02040503050406030204" pitchFamily="18" charset="0"/>
                      </a:rPr>
                      <m:t>(</m:t>
                    </m:r>
                    <m:r>
                      <a:rPr sz="5000" i="1">
                        <a:solidFill>
                          <a:srgbClr val="000000"/>
                        </a:solidFill>
                        <a:latin typeface="Cambria Math" panose="02040503050406030204" pitchFamily="18" charset="0"/>
                      </a:rPr>
                      <m:t>𝑐</m:t>
                    </m:r>
                    <m:r>
                      <a:rPr sz="5000" i="1">
                        <a:solidFill>
                          <a:srgbClr val="000000"/>
                        </a:solidFill>
                        <a:latin typeface="Cambria Math" panose="02040503050406030204" pitchFamily="18" charset="0"/>
                      </a:rPr>
                      <m:t>)</m:t>
                    </m:r>
                  </m:oMath>
                </a14:m>
                <a:r>
                  <a:t> the expected number exceeding </a:t>
                </a:r>
                <a14:m>
                  <m:oMath xmlns:m="http://schemas.openxmlformats.org/officeDocument/2006/math">
                    <m:r>
                      <a:rPr sz="5000" i="1">
                        <a:solidFill>
                          <a:srgbClr val="000000"/>
                        </a:solidFill>
                        <a:latin typeface="Cambria Math" panose="02040503050406030204" pitchFamily="18" charset="0"/>
                      </a:rPr>
                      <m:t>𝑐</m:t>
                    </m:r>
                  </m:oMath>
                </a14:m>
                <a:r>
                  <a:t> if all hypotheses are null, and</a:t>
                </a:r>
                <a14:m>
                  <m:oMath xmlns:m="http://schemas.openxmlformats.org/officeDocument/2006/math">
                    <m:limUpp>
                      <m:limUppPr>
                        <m:ctrlPr>
                          <a:rPr sz="5000">
                            <a:solidFill>
                              <a:srgbClr val="000000"/>
                            </a:solidFill>
                            <a:latin typeface="Cambria Math" panose="02040503050406030204" pitchFamily="18" charset="0"/>
                          </a:rPr>
                        </m:ctrlPr>
                      </m:limUppPr>
                      <m:e>
                        <m:r>
                          <a:rPr sz="5000" i="1">
                            <a:solidFill>
                              <a:srgbClr val="000000"/>
                            </a:solidFill>
                            <a:latin typeface="Cambria Math" panose="02040503050406030204" pitchFamily="18" charset="0"/>
                          </a:rPr>
                          <m:t>𝐹𝐷𝑅</m:t>
                        </m:r>
                      </m:e>
                      <m:lim>
                        <m:r>
                          <a:rPr sz="5000" i="1">
                            <a:solidFill>
                              <a:srgbClr val="000000"/>
                            </a:solidFill>
                            <a:latin typeface="Cambria Math" panose="02040503050406030204" pitchFamily="18" charset="0"/>
                          </a:rPr>
                          <m:t>̂</m:t>
                        </m:r>
                      </m:lim>
                    </m:limUpp>
                    <m:r>
                      <a:rPr sz="5000" i="1">
                        <a:solidFill>
                          <a:srgbClr val="000000"/>
                        </a:solidFill>
                        <a:latin typeface="Cambria Math" panose="02040503050406030204" pitchFamily="18" charset="0"/>
                      </a:rPr>
                      <m:t>(</m:t>
                    </m:r>
                    <m:r>
                      <a:rPr sz="5000" i="1">
                        <a:solidFill>
                          <a:srgbClr val="000000"/>
                        </a:solidFill>
                        <a:latin typeface="Cambria Math" panose="02040503050406030204" pitchFamily="18" charset="0"/>
                      </a:rPr>
                      <m:t>𝑐</m:t>
                    </m:r>
                    <m:r>
                      <a:rPr sz="5000" i="1">
                        <a:solidFill>
                          <a:srgbClr val="000000"/>
                        </a:solidFill>
                        <a:latin typeface="Cambria Math" panose="02040503050406030204" pitchFamily="18" charset="0"/>
                      </a:rPr>
                      <m:t>)=</m:t>
                    </m:r>
                    <m:sSub>
                      <m:sSubPr>
                        <m:ctrlPr>
                          <a:rPr sz="5000" i="1">
                            <a:solidFill>
                              <a:srgbClr val="000000"/>
                            </a:solidFill>
                            <a:latin typeface="Cambria Math" panose="02040503050406030204" pitchFamily="18" charset="0"/>
                          </a:rPr>
                        </m:ctrlPr>
                      </m:sSubPr>
                      <m:e>
                        <m:r>
                          <a:rPr sz="5000" i="1">
                            <a:solidFill>
                              <a:srgbClr val="000000"/>
                            </a:solidFill>
                            <a:latin typeface="Cambria Math" panose="02040503050406030204" pitchFamily="18" charset="0"/>
                          </a:rPr>
                          <m:t>𝐸</m:t>
                        </m:r>
                      </m:e>
                      <m:sub>
                        <m:r>
                          <a:rPr sz="5000" i="1">
                            <a:solidFill>
                              <a:srgbClr val="000000"/>
                            </a:solidFill>
                            <a:latin typeface="Cambria Math" panose="02040503050406030204" pitchFamily="18" charset="0"/>
                          </a:rPr>
                          <m:t>0</m:t>
                        </m:r>
                      </m:sub>
                    </m:sSub>
                    <m:r>
                      <a:rPr sz="5000" i="1">
                        <a:solidFill>
                          <a:srgbClr val="000000"/>
                        </a:solidFill>
                        <a:latin typeface="Cambria Math" panose="02040503050406030204" pitchFamily="18" charset="0"/>
                      </a:rPr>
                      <m:t>(</m:t>
                    </m:r>
                    <m:r>
                      <a:rPr sz="5000" i="1">
                        <a:solidFill>
                          <a:srgbClr val="000000"/>
                        </a:solidFill>
                        <a:latin typeface="Cambria Math" panose="02040503050406030204" pitchFamily="18" charset="0"/>
                      </a:rPr>
                      <m:t>𝑐</m:t>
                    </m:r>
                    <m:r>
                      <a:rPr sz="5000" i="1">
                        <a:solidFill>
                          <a:srgbClr val="000000"/>
                        </a:solidFill>
                        <a:latin typeface="Cambria Math" panose="02040503050406030204" pitchFamily="18" charset="0"/>
                      </a:rPr>
                      <m:t>)/</m:t>
                    </m:r>
                    <m:r>
                      <a:rPr sz="5000" i="1">
                        <a:solidFill>
                          <a:srgbClr val="000000"/>
                        </a:solidFill>
                        <a:latin typeface="Cambria Math" panose="02040503050406030204" pitchFamily="18" charset="0"/>
                      </a:rPr>
                      <m:t>𝑁</m:t>
                    </m:r>
                    <m:r>
                      <a:rPr sz="5000" i="1">
                        <a:solidFill>
                          <a:srgbClr val="000000"/>
                        </a:solidFill>
                        <a:latin typeface="Cambria Math" panose="02040503050406030204" pitchFamily="18" charset="0"/>
                      </a:rPr>
                      <m:t>(</m:t>
                    </m:r>
                    <m:r>
                      <a:rPr sz="5000" i="1">
                        <a:solidFill>
                          <a:srgbClr val="000000"/>
                        </a:solidFill>
                        <a:latin typeface="Cambria Math" panose="02040503050406030204" pitchFamily="18" charset="0"/>
                      </a:rPr>
                      <m:t>𝑐</m:t>
                    </m:r>
                    <m:r>
                      <a:rPr sz="5000" i="1">
                        <a:solidFill>
                          <a:srgbClr val="000000"/>
                        </a:solidFill>
                        <a:latin typeface="Cambria Math" panose="02040503050406030204" pitchFamily="18" charset="0"/>
                      </a:rPr>
                      <m:t>)</m:t>
                    </m:r>
                  </m:oMath>
                </a14:m>
                <a:r>
                  <a:t>, then</a:t>
                </a:r>
              </a:p>
              <a:p>
                <a:pPr marL="1060704" lvl="1" indent="-530352" defTabSz="2121354">
                  <a:spcBef>
                    <a:spcPts val="3900"/>
                  </a:spcBef>
                  <a:defRPr sz="4176"/>
                </a:pPr>
                <a:endParaRPr/>
              </a:p>
              <a:p>
                <a:pPr marL="1060704" lvl="1" indent="-530352" defTabSz="2121354">
                  <a:spcBef>
                    <a:spcPts val="3900"/>
                  </a:spcBef>
                  <a:defRPr sz="4176"/>
                </a:pPr>
                <a:endParaRPr/>
              </a:p>
              <a:p>
                <a:pPr marL="1060704" lvl="1" indent="-530352" defTabSz="2121354">
                  <a:spcBef>
                    <a:spcPts val="3900"/>
                  </a:spcBef>
                  <a:defRPr sz="4176"/>
                </a:pPr>
                <a:endParaRPr/>
              </a:p>
              <a:p>
                <a:pPr marL="1060704" lvl="1" indent="-530352" defTabSz="2121354">
                  <a:spcBef>
                    <a:spcPts val="3900"/>
                  </a:spcBef>
                  <a:defRPr sz="4176"/>
                </a:pPr>
                <a:endParaRPr/>
              </a:p>
              <a:p>
                <a:pPr marL="0" lvl="1" indent="530352" defTabSz="2121354">
                  <a:spcBef>
                    <a:spcPts val="3900"/>
                  </a:spcBef>
                  <a:buSzTx/>
                  <a:buNone/>
                  <a:defRPr sz="4176"/>
                </a:pPr>
                <a:r>
                  <a:t>where </a:t>
                </a:r>
                <a14:m>
                  <m:oMath xmlns:m="http://schemas.openxmlformats.org/officeDocument/2006/math">
                    <m:sSub>
                      <m:sSubPr>
                        <m:ctrlPr>
                          <a:rPr sz="5000">
                            <a:solidFill>
                              <a:srgbClr val="000000"/>
                            </a:solidFill>
                            <a:latin typeface="Cambria Math" panose="02040503050406030204" pitchFamily="18" charset="0"/>
                          </a:rPr>
                        </m:ctrlPr>
                      </m:sSubPr>
                      <m:e>
                        <m:r>
                          <a:rPr sz="5000" i="1">
                            <a:solidFill>
                              <a:srgbClr val="000000"/>
                            </a:solidFill>
                            <a:latin typeface="Cambria Math" panose="02040503050406030204" pitchFamily="18" charset="0"/>
                          </a:rPr>
                          <m:t>𝑐</m:t>
                        </m:r>
                      </m:e>
                      <m:sub>
                        <m:r>
                          <a:rPr sz="5000" i="1">
                            <a:solidFill>
                              <a:srgbClr val="000000"/>
                            </a:solidFill>
                            <a:latin typeface="Cambria Math" panose="02040503050406030204" pitchFamily="18" charset="0"/>
                          </a:rPr>
                          <m:t>𝑞</m:t>
                        </m:r>
                      </m:sub>
                    </m:sSub>
                    <m:r>
                      <a:rPr sz="5000" i="1">
                        <a:solidFill>
                          <a:srgbClr val="000000"/>
                        </a:solidFill>
                        <a:latin typeface="Cambria Math" panose="02040503050406030204" pitchFamily="18" charset="0"/>
                      </a:rPr>
                      <m:t>=</m:t>
                    </m:r>
                    <m:limLow>
                      <m:limLowPr>
                        <m:ctrlPr>
                          <a:rPr sz="5000" i="1">
                            <a:solidFill>
                              <a:srgbClr val="000000"/>
                            </a:solidFill>
                            <a:latin typeface="Cambria Math" panose="02040503050406030204" pitchFamily="18" charset="0"/>
                          </a:rPr>
                        </m:ctrlPr>
                      </m:limLowPr>
                      <m:e>
                        <m:r>
                          <a:rPr sz="5000" i="1">
                            <a:solidFill>
                              <a:srgbClr val="000000"/>
                            </a:solidFill>
                            <a:latin typeface="Cambria Math" panose="02040503050406030204" pitchFamily="18" charset="0"/>
                          </a:rPr>
                          <m:t>𝑚𝑖𝑛</m:t>
                        </m:r>
                      </m:e>
                      <m:lim>
                        <m:r>
                          <a:rPr sz="5000" i="1">
                            <a:solidFill>
                              <a:srgbClr val="000000"/>
                            </a:solidFill>
                            <a:latin typeface="Cambria Math" panose="02040503050406030204" pitchFamily="18" charset="0"/>
                          </a:rPr>
                          <m:t>𝑐</m:t>
                        </m:r>
                      </m:lim>
                    </m:limLow>
                    <m:r>
                      <a:rPr sz="5000" i="1">
                        <a:solidFill>
                          <a:srgbClr val="000000"/>
                        </a:solidFill>
                        <a:latin typeface="Cambria Math" panose="02040503050406030204" pitchFamily="18" charset="0"/>
                      </a:rPr>
                      <m:t>{</m:t>
                    </m:r>
                    <m:limUpp>
                      <m:limUppPr>
                        <m:ctrlPr>
                          <a:rPr sz="5000" i="1">
                            <a:solidFill>
                              <a:srgbClr val="000000"/>
                            </a:solidFill>
                            <a:latin typeface="Cambria Math" panose="02040503050406030204" pitchFamily="18" charset="0"/>
                          </a:rPr>
                        </m:ctrlPr>
                      </m:limUppPr>
                      <m:e>
                        <m:r>
                          <a:rPr sz="5000" i="1">
                            <a:solidFill>
                              <a:srgbClr val="000000"/>
                            </a:solidFill>
                            <a:latin typeface="Cambria Math" panose="02040503050406030204" pitchFamily="18" charset="0"/>
                          </a:rPr>
                          <m:t>𝐹𝐷𝑅</m:t>
                        </m:r>
                      </m:e>
                      <m:lim>
                        <m:r>
                          <a:rPr sz="5000" i="1">
                            <a:solidFill>
                              <a:srgbClr val="000000"/>
                            </a:solidFill>
                            <a:latin typeface="Cambria Math" panose="02040503050406030204" pitchFamily="18" charset="0"/>
                          </a:rPr>
                          <m:t>̂</m:t>
                        </m:r>
                      </m:lim>
                    </m:limUpp>
                    <m:r>
                      <a:rPr sz="5000" i="1">
                        <a:solidFill>
                          <a:srgbClr val="000000"/>
                        </a:solidFill>
                        <a:latin typeface="Cambria Math" panose="02040503050406030204" pitchFamily="18" charset="0"/>
                      </a:rPr>
                      <m:t>(</m:t>
                    </m:r>
                    <m:r>
                      <a:rPr sz="5000" i="1">
                        <a:solidFill>
                          <a:srgbClr val="000000"/>
                        </a:solidFill>
                        <a:latin typeface="Cambria Math" panose="02040503050406030204" pitchFamily="18" charset="0"/>
                      </a:rPr>
                      <m:t>𝑐</m:t>
                    </m:r>
                    <m:r>
                      <a:rPr sz="5000" i="1">
                        <a:solidFill>
                          <a:srgbClr val="000000"/>
                        </a:solidFill>
                        <a:latin typeface="Cambria Math" panose="02040503050406030204" pitchFamily="18" charset="0"/>
                      </a:rPr>
                      <m:t>)≤</m:t>
                    </m:r>
                    <m:r>
                      <a:rPr sz="5000" i="1">
                        <a:solidFill>
                          <a:srgbClr val="000000"/>
                        </a:solidFill>
                        <a:latin typeface="Cambria Math" panose="02040503050406030204" pitchFamily="18" charset="0"/>
                      </a:rPr>
                      <m:t>𝑞</m:t>
                    </m:r>
                    <m:r>
                      <a:rPr sz="5000" i="1">
                        <a:solidFill>
                          <a:srgbClr val="000000"/>
                        </a:solidFill>
                        <a:latin typeface="Cambria Math" panose="02040503050406030204" pitchFamily="18" charset="0"/>
                      </a:rPr>
                      <m:t>}</m:t>
                    </m:r>
                  </m:oMath>
                </a14:m>
                <a:r>
                  <a:t>. </a:t>
                </a:r>
                <a:endParaRPr sz="4800"/>
              </a:p>
            </p:txBody>
          </p:sp>
        </mc:Choice>
        <mc:Fallback>
          <p:sp>
            <p:nvSpPr>
              <p:cNvPr id="206" name="Benjamini and Hochberg (1995) showed that:…"/>
              <p:cNvSpPr txBox="1">
                <a:spLocks noGrp="1" noRot="1" noChangeAspect="1" noMove="1" noResize="1" noEditPoints="1" noAdjustHandles="1" noChangeArrowheads="1" noChangeShapeType="1" noTextEdit="1"/>
              </p:cNvSpPr>
              <p:nvPr>
                <p:ph type="body" idx="1"/>
              </p:nvPr>
            </p:nvSpPr>
            <p:spPr>
              <a:xfrm>
                <a:off x="1206500" y="4172304"/>
                <a:ext cx="21971000" cy="8593167"/>
              </a:xfrm>
              <a:prstGeom prst="rect">
                <a:avLst/>
              </a:prstGeom>
              <a:blipFill>
                <a:blip r:embed="rId2"/>
                <a:stretch>
                  <a:fillRect l="-1561" t="-3540" r="-58" b="-4572"/>
                </a:stretch>
              </a:blipFill>
            </p:spPr>
            <p:txBody>
              <a:bodyPr/>
              <a:lstStyle/>
              <a:p>
                <a:r>
                  <a:rPr lang="en-US">
                    <a:noFill/>
                  </a:rPr>
                  <a:t> </a:t>
                </a:r>
              </a:p>
            </p:txBody>
          </p:sp>
        </mc:Fallback>
      </mc:AlternateContent>
      <p:sp>
        <p:nvSpPr>
          <p:cNvPr id="207" name="Rectangle"/>
          <p:cNvSpPr/>
          <p:nvPr/>
        </p:nvSpPr>
        <p:spPr>
          <a:xfrm>
            <a:off x="1021013" y="7418882"/>
            <a:ext cx="21506138" cy="4060775"/>
          </a:xfrm>
          <a:prstGeom prst="rect">
            <a:avLst/>
          </a:prstGeom>
          <a:solidFill>
            <a:schemeClr val="accent1">
              <a:lumOff val="-13575"/>
              <a:alpha val="3125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mc:AlternateContent xmlns:mc="http://schemas.openxmlformats.org/markup-compatibility/2006">
        <mc:Choice xmlns:a14="http://schemas.microsoft.com/office/drawing/2010/main" Requires="a14">
          <p:sp>
            <p:nvSpPr>
              <p:cNvPr id="208" name="Theorem (1995)…"/>
              <p:cNvSpPr txBox="1"/>
              <p:nvPr/>
            </p:nvSpPr>
            <p:spPr>
              <a:xfrm>
                <a:off x="1170208" y="7776405"/>
                <a:ext cx="21089188" cy="3230841"/>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nchor="ctr">
                <a:spAutoFit/>
              </a:bodyPr>
              <a:lstStyle/>
              <a:p>
                <a:pPr algn="l" defTabSz="825500">
                  <a:defRPr sz="4400" u="sng">
                    <a:solidFill>
                      <a:srgbClr val="000000"/>
                    </a:solidFill>
                    <a:latin typeface="Helvetica Neue Medium"/>
                    <a:ea typeface="Helvetica Neue Medium"/>
                    <a:cs typeface="Helvetica Neue Medium"/>
                    <a:sym typeface="Helvetica Neue Medium"/>
                  </a:defRPr>
                </a:pPr>
                <a:r>
                  <a:t>Theorem (1995)</a:t>
                </a:r>
              </a:p>
              <a:p>
                <a:pPr algn="l" defTabSz="825500">
                  <a:defRPr sz="4400">
                    <a:solidFill>
                      <a:srgbClr val="000000"/>
                    </a:solidFill>
                    <a:latin typeface="Helvetica Neue Medium"/>
                    <a:ea typeface="Helvetica Neue Medium"/>
                    <a:cs typeface="Helvetica Neue Medium"/>
                    <a:sym typeface="Helvetica Neue Medium"/>
                  </a:defRPr>
                </a:pPr>
                <a:r>
                  <a:t>If the </a:t>
                </a:r>
                <a14:m>
                  <m:oMath xmlns:m="http://schemas.openxmlformats.org/officeDocument/2006/math">
                    <m:r>
                      <a:rPr sz="5300" i="1">
                        <a:solidFill>
                          <a:srgbClr val="000000"/>
                        </a:solidFill>
                        <a:latin typeface="Cambria Math" panose="02040503050406030204" pitchFamily="18" charset="0"/>
                      </a:rPr>
                      <m:t>𝑁</m:t>
                    </m:r>
                  </m:oMath>
                </a14:m>
                <a:r>
                  <a:t> </a:t>
                </a:r>
                <a14:m>
                  <m:oMath xmlns:m="http://schemas.openxmlformats.org/officeDocument/2006/math">
                    <m:r>
                      <a:rPr sz="5300" i="1">
                        <a:solidFill>
                          <a:srgbClr val="000000"/>
                        </a:solidFill>
                        <a:latin typeface="Cambria Math" panose="02040503050406030204" pitchFamily="18" charset="0"/>
                      </a:rPr>
                      <m:t>𝑧</m:t>
                    </m:r>
                  </m:oMath>
                </a14:m>
                <a:r>
                  <a:t>-values are independent of each other, then the rule that rejects the null </a:t>
                </a:r>
              </a:p>
              <a:p>
                <a:pPr algn="l" defTabSz="825500">
                  <a:defRPr sz="4400">
                    <a:solidFill>
                      <a:srgbClr val="000000"/>
                    </a:solidFill>
                    <a:latin typeface="Helvetica Neue Medium"/>
                    <a:ea typeface="Helvetica Neue Medium"/>
                    <a:cs typeface="Helvetica Neue Medium"/>
                    <a:sym typeface="Helvetica Neue Medium"/>
                  </a:defRPr>
                </a:pPr>
                <a:r>
                  <a:t>hypothesis for all cases having </a:t>
                </a:r>
                <a14:m>
                  <m:oMath xmlns:m="http://schemas.openxmlformats.org/officeDocument/2006/math">
                    <m:sSub>
                      <m:sSubPr>
                        <m:ctrlPr>
                          <a:rPr sz="5300">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𝑧</m:t>
                        </m:r>
                      </m:e>
                      <m:sub>
                        <m:r>
                          <a:rPr sz="5300" i="1">
                            <a:solidFill>
                              <a:srgbClr val="000000"/>
                            </a:solidFill>
                            <a:latin typeface="Cambria Math" panose="02040503050406030204" pitchFamily="18" charset="0"/>
                          </a:rPr>
                          <m:t>𝑖</m:t>
                        </m:r>
                      </m:sub>
                    </m:sSub>
                    <m:r>
                      <a:rPr sz="5300" i="1">
                        <a:solidFill>
                          <a:srgbClr val="000000"/>
                        </a:solidFill>
                        <a:latin typeface="Cambria Math" panose="02040503050406030204" pitchFamily="18" charset="0"/>
                      </a:rPr>
                      <m:t>≥</m:t>
                    </m:r>
                    <m:sSub>
                      <m:sSubPr>
                        <m:ctrlPr>
                          <a:rPr sz="5300" i="1">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𝑐</m:t>
                        </m:r>
                      </m:e>
                      <m:sub>
                        <m:r>
                          <a:rPr sz="5300" i="1">
                            <a:solidFill>
                              <a:srgbClr val="000000"/>
                            </a:solidFill>
                            <a:latin typeface="Cambria Math" panose="02040503050406030204" pitchFamily="18" charset="0"/>
                          </a:rPr>
                          <m:t>𝑞</m:t>
                        </m:r>
                      </m:sub>
                    </m:sSub>
                  </m:oMath>
                </a14:m>
                <a:r>
                  <a:t> will make the expected proportion of false discoveries no greater than q.</a:t>
                </a:r>
              </a:p>
            </p:txBody>
          </p:sp>
        </mc:Choice>
        <mc:Fallback>
          <p:sp>
            <p:nvSpPr>
              <p:cNvPr id="208" name="Theorem (1995)…"/>
              <p:cNvSpPr txBox="1">
                <a:spLocks noRot="1" noChangeAspect="1" noMove="1" noResize="1" noEditPoints="1" noAdjustHandles="1" noChangeArrowheads="1" noChangeShapeType="1" noTextEdit="1"/>
              </p:cNvSpPr>
              <p:nvPr/>
            </p:nvSpPr>
            <p:spPr>
              <a:xfrm>
                <a:off x="1170208" y="7776405"/>
                <a:ext cx="21089188" cy="3230841"/>
              </a:xfrm>
              <a:prstGeom prst="rect">
                <a:avLst/>
              </a:prstGeom>
              <a:blipFill>
                <a:blip r:embed="rId3"/>
                <a:stretch>
                  <a:fillRect l="-1385" t="-1961" r="-1806" b="-745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Large-scale multiple inference"/>
          <p:cNvSpPr txBox="1">
            <a:spLocks noGrp="1"/>
          </p:cNvSpPr>
          <p:nvPr>
            <p:ph type="title"/>
          </p:nvPr>
        </p:nvSpPr>
        <p:spPr>
          <a:prstGeom prst="rect">
            <a:avLst/>
          </a:prstGeom>
        </p:spPr>
        <p:txBody>
          <a:bodyPr/>
          <a:lstStyle/>
          <a:p>
            <a:r>
              <a:t>Large-scale multiple inference</a:t>
            </a:r>
          </a:p>
        </p:txBody>
      </p:sp>
      <mc:AlternateContent xmlns:mc="http://schemas.openxmlformats.org/markup-compatibility/2006">
        <mc:Choice xmlns:a14="http://schemas.microsoft.com/office/drawing/2010/main" Requires="a14">
          <p:sp>
            <p:nvSpPr>
              <p:cNvPr id="211" name="Although a frequentist expectation, BH has an instructive Bayesian interpretation via the two-groups model:…"/>
              <p:cNvSpPr txBox="1">
                <a:spLocks noGrp="1"/>
              </p:cNvSpPr>
              <p:nvPr>
                <p:ph type="body" idx="1"/>
              </p:nvPr>
            </p:nvSpPr>
            <p:spPr>
              <a:xfrm>
                <a:off x="1206500" y="4172304"/>
                <a:ext cx="21971000" cy="8256012"/>
              </a:xfrm>
              <a:prstGeom prst="rect">
                <a:avLst/>
              </a:prstGeom>
            </p:spPr>
            <p:txBody>
              <a:bodyPr/>
              <a:lstStyle/>
              <a:p>
                <a:pPr marL="518160" indent="-518160" defTabSz="2072588">
                  <a:spcBef>
                    <a:spcPts val="3800"/>
                  </a:spcBef>
                  <a:defRPr sz="4080"/>
                </a:pPr>
                <a:r>
                  <a:t>Although a frequentist expectation, BH has an instructive Bayesian interpretation via the two-groups model:</a:t>
                </a:r>
              </a:p>
              <a:p>
                <a:pPr marL="0" lvl="8" indent="3108960" defTabSz="2072588">
                  <a:spcBef>
                    <a:spcPts val="3800"/>
                  </a:spcBef>
                  <a:buSzTx/>
                  <a:buNone/>
                  <a:defRPr sz="4080"/>
                </a:pPr>
                <a:endParaRPr/>
              </a:p>
              <a:p>
                <a:pPr marL="518160" indent="-518160" defTabSz="2072588">
                  <a:spcBef>
                    <a:spcPts val="3800"/>
                  </a:spcBef>
                  <a:defRPr sz="4080"/>
                </a:pPr>
                <a:r>
                  <a:t>Let </a:t>
                </a:r>
                <a14:m>
                  <m:oMath xmlns:m="http://schemas.openxmlformats.org/officeDocument/2006/math">
                    <m:sSub>
                      <m:sSubPr>
                        <m:ctrlPr>
                          <a:rPr sz="4900">
                            <a:solidFill>
                              <a:srgbClr val="000000"/>
                            </a:solidFill>
                            <a:latin typeface="Cambria Math" panose="02040503050406030204" pitchFamily="18" charset="0"/>
                          </a:rPr>
                        </m:ctrlPr>
                      </m:sSubPr>
                      <m:e>
                        <m:r>
                          <a:rPr sz="4900" i="1">
                            <a:solidFill>
                              <a:srgbClr val="000000"/>
                            </a:solidFill>
                            <a:latin typeface="Cambria Math" panose="02040503050406030204" pitchFamily="18" charset="0"/>
                          </a:rPr>
                          <m:t>𝐹</m:t>
                        </m:r>
                      </m:e>
                      <m:sub>
                        <m:r>
                          <a:rPr sz="4900" i="1">
                            <a:solidFill>
                              <a:srgbClr val="000000"/>
                            </a:solidFill>
                            <a:latin typeface="Cambria Math" panose="02040503050406030204" pitchFamily="18" charset="0"/>
                          </a:rPr>
                          <m:t>0</m:t>
                        </m:r>
                      </m:sub>
                    </m:sSub>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𝑧</m:t>
                    </m:r>
                    <m:r>
                      <a:rPr sz="4900" i="1">
                        <a:solidFill>
                          <a:srgbClr val="000000"/>
                        </a:solidFill>
                        <a:latin typeface="Cambria Math" panose="02040503050406030204" pitchFamily="18" charset="0"/>
                      </a:rPr>
                      <m:t>)=</m:t>
                    </m:r>
                    <m:sSub>
                      <m:sSubPr>
                        <m:ctrlPr>
                          <a:rPr sz="4900" i="1">
                            <a:solidFill>
                              <a:srgbClr val="000000"/>
                            </a:solidFill>
                            <a:latin typeface="Cambria Math" panose="02040503050406030204" pitchFamily="18" charset="0"/>
                          </a:rPr>
                        </m:ctrlPr>
                      </m:sSubPr>
                      <m:e>
                        <m:r>
                          <a:rPr sz="4900" i="1">
                            <a:solidFill>
                              <a:srgbClr val="000000"/>
                            </a:solidFill>
                            <a:latin typeface="Cambria Math" panose="02040503050406030204" pitchFamily="18" charset="0"/>
                          </a:rPr>
                          <m:t>ℙ</m:t>
                        </m:r>
                      </m:e>
                      <m:sub>
                        <m:r>
                          <a:rPr sz="4900" i="1">
                            <a:solidFill>
                              <a:srgbClr val="000000"/>
                            </a:solidFill>
                            <a:latin typeface="Cambria Math" panose="02040503050406030204" pitchFamily="18" charset="0"/>
                          </a:rPr>
                          <m:t>0</m:t>
                        </m:r>
                      </m:sub>
                    </m:sSub>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𝑍</m:t>
                    </m:r>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𝑧</m:t>
                    </m:r>
                    <m:r>
                      <a:rPr sz="4900" i="1">
                        <a:solidFill>
                          <a:srgbClr val="000000"/>
                        </a:solidFill>
                        <a:latin typeface="Cambria Math" panose="02040503050406030204" pitchFamily="18" charset="0"/>
                      </a:rPr>
                      <m:t>)</m:t>
                    </m:r>
                  </m:oMath>
                </a14:m>
                <a:r>
                  <a:t> and </a:t>
                </a:r>
                <a14:m>
                  <m:oMath xmlns:m="http://schemas.openxmlformats.org/officeDocument/2006/math">
                    <m:sSub>
                      <m:sSubPr>
                        <m:ctrlPr>
                          <a:rPr sz="4900">
                            <a:solidFill>
                              <a:srgbClr val="000000"/>
                            </a:solidFill>
                            <a:latin typeface="Cambria Math" panose="02040503050406030204" pitchFamily="18" charset="0"/>
                          </a:rPr>
                        </m:ctrlPr>
                      </m:sSubPr>
                      <m:e>
                        <m:r>
                          <a:rPr sz="4900" i="1">
                            <a:solidFill>
                              <a:srgbClr val="000000"/>
                            </a:solidFill>
                            <a:latin typeface="Cambria Math" panose="02040503050406030204" pitchFamily="18" charset="0"/>
                          </a:rPr>
                          <m:t>𝐹</m:t>
                        </m:r>
                      </m:e>
                      <m:sub>
                        <m:r>
                          <a:rPr sz="4900" i="1">
                            <a:solidFill>
                              <a:srgbClr val="000000"/>
                            </a:solidFill>
                            <a:latin typeface="Cambria Math" panose="02040503050406030204" pitchFamily="18" charset="0"/>
                          </a:rPr>
                          <m:t>1</m:t>
                        </m:r>
                      </m:sub>
                    </m:sSub>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𝑧</m:t>
                    </m:r>
                    <m:r>
                      <a:rPr sz="4900" i="1">
                        <a:solidFill>
                          <a:srgbClr val="000000"/>
                        </a:solidFill>
                        <a:latin typeface="Cambria Math" panose="02040503050406030204" pitchFamily="18" charset="0"/>
                      </a:rPr>
                      <m:t>)=</m:t>
                    </m:r>
                    <m:sSub>
                      <m:sSubPr>
                        <m:ctrlPr>
                          <a:rPr sz="4900" i="1">
                            <a:solidFill>
                              <a:srgbClr val="000000"/>
                            </a:solidFill>
                            <a:latin typeface="Cambria Math" panose="02040503050406030204" pitchFamily="18" charset="0"/>
                          </a:rPr>
                        </m:ctrlPr>
                      </m:sSubPr>
                      <m:e>
                        <m:r>
                          <a:rPr sz="4900" i="1">
                            <a:solidFill>
                              <a:srgbClr val="000000"/>
                            </a:solidFill>
                            <a:latin typeface="Cambria Math" panose="02040503050406030204" pitchFamily="18" charset="0"/>
                          </a:rPr>
                          <m:t>ℙ</m:t>
                        </m:r>
                      </m:e>
                      <m:sub>
                        <m:r>
                          <a:rPr sz="4900" i="1">
                            <a:solidFill>
                              <a:srgbClr val="000000"/>
                            </a:solidFill>
                            <a:latin typeface="Cambria Math" panose="02040503050406030204" pitchFamily="18" charset="0"/>
                          </a:rPr>
                          <m:t>1</m:t>
                        </m:r>
                      </m:sub>
                    </m:sSub>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𝑍</m:t>
                    </m:r>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𝑧</m:t>
                    </m:r>
                    <m:r>
                      <a:rPr sz="4900" i="1">
                        <a:solidFill>
                          <a:srgbClr val="000000"/>
                        </a:solidFill>
                        <a:latin typeface="Cambria Math" panose="02040503050406030204" pitchFamily="18" charset="0"/>
                      </a:rPr>
                      <m:t>)</m:t>
                    </m:r>
                  </m:oMath>
                </a14:m>
                <a:r>
                  <a:t>, and </a:t>
                </a:r>
                <a14:m>
                  <m:oMath xmlns:m="http://schemas.openxmlformats.org/officeDocument/2006/math">
                    <m:r>
                      <a:rPr sz="4900" i="1">
                        <a:solidFill>
                          <a:srgbClr val="000000"/>
                        </a:solidFill>
                        <a:latin typeface="Cambria Math" panose="02040503050406030204" pitchFamily="18" charset="0"/>
                      </a:rPr>
                      <m:t>𝐹</m:t>
                    </m:r>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𝑧</m:t>
                    </m:r>
                    <m:r>
                      <a:rPr sz="4900" i="1">
                        <a:solidFill>
                          <a:srgbClr val="000000"/>
                        </a:solidFill>
                        <a:latin typeface="Cambria Math" panose="02040503050406030204" pitchFamily="18" charset="0"/>
                      </a:rPr>
                      <m:t>)=</m:t>
                    </m:r>
                    <m:sSub>
                      <m:sSubPr>
                        <m:ctrlPr>
                          <a:rPr sz="4900" i="1">
                            <a:solidFill>
                              <a:srgbClr val="000000"/>
                            </a:solidFill>
                            <a:latin typeface="Cambria Math" panose="02040503050406030204" pitchFamily="18" charset="0"/>
                          </a:rPr>
                        </m:ctrlPr>
                      </m:sSubPr>
                      <m:e>
                        <m:r>
                          <a:rPr sz="4900" i="1">
                            <a:solidFill>
                              <a:srgbClr val="000000"/>
                            </a:solidFill>
                            <a:latin typeface="Cambria Math" panose="02040503050406030204" pitchFamily="18" charset="0"/>
                          </a:rPr>
                          <m:t>𝑝</m:t>
                        </m:r>
                      </m:e>
                      <m:sub>
                        <m:r>
                          <a:rPr sz="4900" i="1">
                            <a:solidFill>
                              <a:srgbClr val="000000"/>
                            </a:solidFill>
                            <a:latin typeface="Cambria Math" panose="02040503050406030204" pitchFamily="18" charset="0"/>
                          </a:rPr>
                          <m:t>0</m:t>
                        </m:r>
                      </m:sub>
                    </m:sSub>
                    <m:sSub>
                      <m:sSubPr>
                        <m:ctrlPr>
                          <a:rPr sz="4900" i="1">
                            <a:solidFill>
                              <a:srgbClr val="000000"/>
                            </a:solidFill>
                            <a:latin typeface="Cambria Math" panose="02040503050406030204" pitchFamily="18" charset="0"/>
                          </a:rPr>
                        </m:ctrlPr>
                      </m:sSubPr>
                      <m:e>
                        <m:r>
                          <a:rPr sz="4900" i="1">
                            <a:solidFill>
                              <a:srgbClr val="000000"/>
                            </a:solidFill>
                            <a:latin typeface="Cambria Math" panose="02040503050406030204" pitchFamily="18" charset="0"/>
                          </a:rPr>
                          <m:t>𝐹</m:t>
                        </m:r>
                      </m:e>
                      <m:sub>
                        <m:r>
                          <a:rPr sz="4900" i="1">
                            <a:solidFill>
                              <a:srgbClr val="000000"/>
                            </a:solidFill>
                            <a:latin typeface="Cambria Math" panose="02040503050406030204" pitchFamily="18" charset="0"/>
                          </a:rPr>
                          <m:t>0</m:t>
                        </m:r>
                      </m:sub>
                    </m:sSub>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𝑧</m:t>
                    </m:r>
                    <m:r>
                      <a:rPr sz="4900" i="1">
                        <a:solidFill>
                          <a:srgbClr val="000000"/>
                        </a:solidFill>
                        <a:latin typeface="Cambria Math" panose="02040503050406030204" pitchFamily="18" charset="0"/>
                      </a:rPr>
                      <m:t>)+</m:t>
                    </m:r>
                    <m:sSub>
                      <m:sSubPr>
                        <m:ctrlPr>
                          <a:rPr sz="4900" i="1">
                            <a:solidFill>
                              <a:srgbClr val="000000"/>
                            </a:solidFill>
                            <a:latin typeface="Cambria Math" panose="02040503050406030204" pitchFamily="18" charset="0"/>
                          </a:rPr>
                        </m:ctrlPr>
                      </m:sSubPr>
                      <m:e>
                        <m:r>
                          <a:rPr sz="4900" i="1">
                            <a:solidFill>
                              <a:srgbClr val="000000"/>
                            </a:solidFill>
                            <a:latin typeface="Cambria Math" panose="02040503050406030204" pitchFamily="18" charset="0"/>
                          </a:rPr>
                          <m:t>𝑝</m:t>
                        </m:r>
                      </m:e>
                      <m:sub>
                        <m:r>
                          <a:rPr sz="4900" i="1">
                            <a:solidFill>
                              <a:srgbClr val="000000"/>
                            </a:solidFill>
                            <a:latin typeface="Cambria Math" panose="02040503050406030204" pitchFamily="18" charset="0"/>
                          </a:rPr>
                          <m:t>1</m:t>
                        </m:r>
                      </m:sub>
                    </m:sSub>
                    <m:sSub>
                      <m:sSubPr>
                        <m:ctrlPr>
                          <a:rPr sz="4900" i="1">
                            <a:solidFill>
                              <a:srgbClr val="000000"/>
                            </a:solidFill>
                            <a:latin typeface="Cambria Math" panose="02040503050406030204" pitchFamily="18" charset="0"/>
                          </a:rPr>
                        </m:ctrlPr>
                      </m:sSubPr>
                      <m:e>
                        <m:r>
                          <a:rPr sz="4900" i="1">
                            <a:solidFill>
                              <a:srgbClr val="000000"/>
                            </a:solidFill>
                            <a:latin typeface="Cambria Math" panose="02040503050406030204" pitchFamily="18" charset="0"/>
                          </a:rPr>
                          <m:t>𝐹</m:t>
                        </m:r>
                      </m:e>
                      <m:sub>
                        <m:r>
                          <a:rPr sz="4900" i="1">
                            <a:solidFill>
                              <a:srgbClr val="000000"/>
                            </a:solidFill>
                            <a:latin typeface="Cambria Math" panose="02040503050406030204" pitchFamily="18" charset="0"/>
                          </a:rPr>
                          <m:t>1</m:t>
                        </m:r>
                      </m:sub>
                    </m:sSub>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𝑧</m:t>
                    </m:r>
                    <m:r>
                      <a:rPr sz="4900" i="1">
                        <a:solidFill>
                          <a:srgbClr val="000000"/>
                        </a:solidFill>
                        <a:latin typeface="Cambria Math" panose="02040503050406030204" pitchFamily="18" charset="0"/>
                      </a:rPr>
                      <m:t>)</m:t>
                    </m:r>
                  </m:oMath>
                </a14:m>
                <a:r>
                  <a:t>. </a:t>
                </a:r>
              </a:p>
              <a:p>
                <a:pPr marL="518160" indent="-518160" defTabSz="2072588">
                  <a:spcBef>
                    <a:spcPts val="3800"/>
                  </a:spcBef>
                  <a:defRPr sz="4080"/>
                </a:pPr>
                <a:r>
                  <a:t>Then we have </a:t>
                </a:r>
                <a14:m>
                  <m:oMath xmlns:m="http://schemas.openxmlformats.org/officeDocument/2006/math">
                    <m:r>
                      <a:rPr sz="4900" i="1">
                        <a:solidFill>
                          <a:srgbClr val="000000"/>
                        </a:solidFill>
                        <a:latin typeface="Cambria Math" panose="02040503050406030204" pitchFamily="18" charset="0"/>
                      </a:rPr>
                      <m:t>𝐹𝐷𝑅</m:t>
                    </m:r>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𝑐</m:t>
                    </m:r>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ℙ</m:t>
                    </m:r>
                    <m:r>
                      <a:rPr sz="4900" i="1">
                        <a:solidFill>
                          <a:srgbClr val="000000"/>
                        </a:solidFill>
                        <a:latin typeface="Cambria Math" panose="02040503050406030204" pitchFamily="18" charset="0"/>
                      </a:rPr>
                      <m:t>(</m:t>
                    </m:r>
                    <m:r>
                      <m:rPr>
                        <m:nor/>
                      </m:rPr>
                      <a:rPr sz="4900" i="1">
                        <a:solidFill>
                          <a:srgbClr val="000000"/>
                        </a:solidFill>
                        <a:latin typeface="Cambria Math" panose="02040503050406030204" pitchFamily="18" charset="0"/>
                      </a:rPr>
                      <m:t>gene</m:t>
                    </m:r>
                    <m:r>
                      <m:rPr>
                        <m:nor/>
                      </m:rPr>
                      <a:rPr sz="4900" i="1">
                        <a:solidFill>
                          <a:srgbClr val="000000"/>
                        </a:solidFill>
                        <a:latin typeface="Cambria Math" panose="02040503050406030204" pitchFamily="18" charset="0"/>
                      </a:rPr>
                      <m:t> </m:t>
                    </m:r>
                    <m:r>
                      <m:rPr>
                        <m:nor/>
                      </m:rPr>
                      <a:rPr sz="4900" i="1">
                        <a:solidFill>
                          <a:srgbClr val="000000"/>
                        </a:solidFill>
                        <a:latin typeface="Cambria Math" panose="02040503050406030204" pitchFamily="18" charset="0"/>
                      </a:rPr>
                      <m:t>i</m:t>
                    </m:r>
                    <m:r>
                      <m:rPr>
                        <m:nor/>
                      </m:rPr>
                      <a:rPr sz="4900" i="1">
                        <a:solidFill>
                          <a:srgbClr val="000000"/>
                        </a:solidFill>
                        <a:latin typeface="Cambria Math" panose="02040503050406030204" pitchFamily="18" charset="0"/>
                      </a:rPr>
                      <m:t> </m:t>
                    </m:r>
                    <m:r>
                      <m:rPr>
                        <m:nor/>
                      </m:rPr>
                      <a:rPr sz="4900" i="1">
                        <a:solidFill>
                          <a:srgbClr val="000000"/>
                        </a:solidFill>
                        <a:latin typeface="Cambria Math" panose="02040503050406030204" pitchFamily="18" charset="0"/>
                      </a:rPr>
                      <m:t>null</m:t>
                    </m:r>
                    <m:r>
                      <a:rPr sz="4900" i="1">
                        <a:solidFill>
                          <a:srgbClr val="000000"/>
                        </a:solidFill>
                        <a:latin typeface="Cambria Math" panose="02040503050406030204" pitchFamily="18" charset="0"/>
                      </a:rPr>
                      <m:t>|</m:t>
                    </m:r>
                    <m:sSub>
                      <m:sSubPr>
                        <m:ctrlPr>
                          <a:rPr sz="4900" i="1">
                            <a:solidFill>
                              <a:srgbClr val="000000"/>
                            </a:solidFill>
                            <a:latin typeface="Cambria Math" panose="02040503050406030204" pitchFamily="18" charset="0"/>
                          </a:rPr>
                        </m:ctrlPr>
                      </m:sSubPr>
                      <m:e>
                        <m:r>
                          <a:rPr sz="4900" i="1">
                            <a:solidFill>
                              <a:srgbClr val="000000"/>
                            </a:solidFill>
                            <a:latin typeface="Cambria Math" panose="02040503050406030204" pitchFamily="18" charset="0"/>
                          </a:rPr>
                          <m:t>𝑧</m:t>
                        </m:r>
                      </m:e>
                      <m:sub>
                        <m:r>
                          <a:rPr sz="4900" i="1">
                            <a:solidFill>
                              <a:srgbClr val="000000"/>
                            </a:solidFill>
                            <a:latin typeface="Cambria Math" panose="02040503050406030204" pitchFamily="18" charset="0"/>
                          </a:rPr>
                          <m:t>𝑖</m:t>
                        </m:r>
                      </m:sub>
                    </m:sSub>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𝑐</m:t>
                    </m:r>
                    <m:r>
                      <a:rPr sz="4900" i="1">
                        <a:solidFill>
                          <a:srgbClr val="000000"/>
                        </a:solidFill>
                        <a:latin typeface="Cambria Math" panose="02040503050406030204" pitchFamily="18" charset="0"/>
                      </a:rPr>
                      <m:t>)=</m:t>
                    </m:r>
                    <m:sSub>
                      <m:sSubPr>
                        <m:ctrlPr>
                          <a:rPr sz="4900" i="1">
                            <a:solidFill>
                              <a:srgbClr val="000000"/>
                            </a:solidFill>
                            <a:latin typeface="Cambria Math" panose="02040503050406030204" pitchFamily="18" charset="0"/>
                          </a:rPr>
                        </m:ctrlPr>
                      </m:sSubPr>
                      <m:e>
                        <m:r>
                          <a:rPr sz="4900" i="1">
                            <a:solidFill>
                              <a:srgbClr val="000000"/>
                            </a:solidFill>
                            <a:latin typeface="Cambria Math" panose="02040503050406030204" pitchFamily="18" charset="0"/>
                          </a:rPr>
                          <m:t>𝑝</m:t>
                        </m:r>
                      </m:e>
                      <m:sub>
                        <m:r>
                          <a:rPr sz="4900" i="1">
                            <a:solidFill>
                              <a:srgbClr val="000000"/>
                            </a:solidFill>
                            <a:latin typeface="Cambria Math" panose="02040503050406030204" pitchFamily="18" charset="0"/>
                          </a:rPr>
                          <m:t>0</m:t>
                        </m:r>
                      </m:sub>
                    </m:sSub>
                    <m:sSub>
                      <m:sSubPr>
                        <m:ctrlPr>
                          <a:rPr sz="4900" i="1">
                            <a:solidFill>
                              <a:srgbClr val="000000"/>
                            </a:solidFill>
                            <a:latin typeface="Cambria Math" panose="02040503050406030204" pitchFamily="18" charset="0"/>
                          </a:rPr>
                        </m:ctrlPr>
                      </m:sSubPr>
                      <m:e>
                        <m:r>
                          <a:rPr sz="4900" i="1">
                            <a:solidFill>
                              <a:srgbClr val="000000"/>
                            </a:solidFill>
                            <a:latin typeface="Cambria Math" panose="02040503050406030204" pitchFamily="18" charset="0"/>
                          </a:rPr>
                          <m:t>𝐹</m:t>
                        </m:r>
                      </m:e>
                      <m:sub>
                        <m:r>
                          <a:rPr sz="4900" i="1">
                            <a:solidFill>
                              <a:srgbClr val="000000"/>
                            </a:solidFill>
                            <a:latin typeface="Cambria Math" panose="02040503050406030204" pitchFamily="18" charset="0"/>
                          </a:rPr>
                          <m:t>0</m:t>
                        </m:r>
                      </m:sub>
                    </m:sSub>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𝑐</m:t>
                    </m:r>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𝐹</m:t>
                    </m:r>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𝑐</m:t>
                    </m:r>
                    <m:r>
                      <a:rPr sz="4900" i="1">
                        <a:solidFill>
                          <a:srgbClr val="000000"/>
                        </a:solidFill>
                        <a:latin typeface="Cambria Math" panose="02040503050406030204" pitchFamily="18" charset="0"/>
                      </a:rPr>
                      <m:t>)</m:t>
                    </m:r>
                  </m:oMath>
                </a14:m>
                <a:r>
                  <a:t>. </a:t>
                </a:r>
              </a:p>
              <a:p>
                <a:pPr marL="518160" indent="-518160" defTabSz="2072588">
                  <a:spcBef>
                    <a:spcPts val="3800"/>
                  </a:spcBef>
                  <a:defRPr sz="4080"/>
                </a:pPr>
                <a:r>
                  <a:t>The unknowns </a:t>
                </a:r>
                <a14:m>
                  <m:oMath xmlns:m="http://schemas.openxmlformats.org/officeDocument/2006/math">
                    <m:sSub>
                      <m:sSubPr>
                        <m:ctrlPr>
                          <a:rPr sz="4900">
                            <a:solidFill>
                              <a:srgbClr val="000000"/>
                            </a:solidFill>
                            <a:latin typeface="Cambria Math" panose="02040503050406030204" pitchFamily="18" charset="0"/>
                          </a:rPr>
                        </m:ctrlPr>
                      </m:sSubPr>
                      <m:e>
                        <m:r>
                          <a:rPr sz="4900" i="1">
                            <a:solidFill>
                              <a:srgbClr val="000000"/>
                            </a:solidFill>
                            <a:latin typeface="Cambria Math" panose="02040503050406030204" pitchFamily="18" charset="0"/>
                          </a:rPr>
                          <m:t>𝑝</m:t>
                        </m:r>
                      </m:e>
                      <m:sub>
                        <m:r>
                          <a:rPr sz="4900" i="1">
                            <a:solidFill>
                              <a:srgbClr val="000000"/>
                            </a:solidFill>
                            <a:latin typeface="Cambria Math" panose="02040503050406030204" pitchFamily="18" charset="0"/>
                          </a:rPr>
                          <m:t>0</m:t>
                        </m:r>
                      </m:sub>
                    </m:sSub>
                    <m:r>
                      <a:rPr sz="4900" i="1">
                        <a:solidFill>
                          <a:srgbClr val="000000"/>
                        </a:solidFill>
                        <a:latin typeface="Cambria Math" panose="02040503050406030204" pitchFamily="18" charset="0"/>
                      </a:rPr>
                      <m:t>,</m:t>
                    </m:r>
                    <m:sSub>
                      <m:sSubPr>
                        <m:ctrlPr>
                          <a:rPr sz="4900" i="1">
                            <a:solidFill>
                              <a:srgbClr val="000000"/>
                            </a:solidFill>
                            <a:latin typeface="Cambria Math" panose="02040503050406030204" pitchFamily="18" charset="0"/>
                          </a:rPr>
                        </m:ctrlPr>
                      </m:sSubPr>
                      <m:e>
                        <m:r>
                          <a:rPr sz="4900" i="1">
                            <a:solidFill>
                              <a:srgbClr val="000000"/>
                            </a:solidFill>
                            <a:latin typeface="Cambria Math" panose="02040503050406030204" pitchFamily="18" charset="0"/>
                          </a:rPr>
                          <m:t>𝑓</m:t>
                        </m:r>
                      </m:e>
                      <m:sub>
                        <m:r>
                          <a:rPr sz="4900" i="1">
                            <a:solidFill>
                              <a:srgbClr val="000000"/>
                            </a:solidFill>
                            <a:latin typeface="Cambria Math" panose="02040503050406030204" pitchFamily="18" charset="0"/>
                          </a:rPr>
                          <m:t>0</m:t>
                        </m:r>
                      </m:sub>
                    </m:sSub>
                    <m:r>
                      <a:rPr sz="4900" i="1">
                        <a:solidFill>
                          <a:srgbClr val="000000"/>
                        </a:solidFill>
                        <a:latin typeface="Cambria Math" panose="02040503050406030204" pitchFamily="18" charset="0"/>
                      </a:rPr>
                      <m:t>,</m:t>
                    </m:r>
                    <m:sSub>
                      <m:sSubPr>
                        <m:ctrlPr>
                          <a:rPr sz="4900" i="1">
                            <a:solidFill>
                              <a:srgbClr val="000000"/>
                            </a:solidFill>
                            <a:latin typeface="Cambria Math" panose="02040503050406030204" pitchFamily="18" charset="0"/>
                          </a:rPr>
                        </m:ctrlPr>
                      </m:sSubPr>
                      <m:e>
                        <m:r>
                          <a:rPr sz="4900" i="1">
                            <a:solidFill>
                              <a:srgbClr val="000000"/>
                            </a:solidFill>
                            <a:latin typeface="Cambria Math" panose="02040503050406030204" pitchFamily="18" charset="0"/>
                          </a:rPr>
                          <m:t>𝑓</m:t>
                        </m:r>
                      </m:e>
                      <m:sub>
                        <m:r>
                          <a:rPr sz="4900" i="1">
                            <a:solidFill>
                              <a:srgbClr val="000000"/>
                            </a:solidFill>
                            <a:latin typeface="Cambria Math" panose="02040503050406030204" pitchFamily="18" charset="0"/>
                          </a:rPr>
                          <m:t>1</m:t>
                        </m:r>
                      </m:sub>
                    </m:sSub>
                  </m:oMath>
                </a14:m>
                <a:r>
                  <a:t> can be stated using empirical Bayes. Under the theoretical null, </a:t>
                </a:r>
                <a14:m>
                  <m:oMath xmlns:m="http://schemas.openxmlformats.org/officeDocument/2006/math">
                    <m:sSub>
                      <m:sSubPr>
                        <m:ctrlPr>
                          <a:rPr sz="4900">
                            <a:solidFill>
                              <a:srgbClr val="000000"/>
                            </a:solidFill>
                            <a:latin typeface="Cambria Math" panose="02040503050406030204" pitchFamily="18" charset="0"/>
                          </a:rPr>
                        </m:ctrlPr>
                      </m:sSubPr>
                      <m:e>
                        <m:r>
                          <a:rPr sz="4900" i="1">
                            <a:solidFill>
                              <a:srgbClr val="000000"/>
                            </a:solidFill>
                            <a:latin typeface="Cambria Math" panose="02040503050406030204" pitchFamily="18" charset="0"/>
                          </a:rPr>
                          <m:t>𝐹</m:t>
                        </m:r>
                      </m:e>
                      <m:sub>
                        <m:r>
                          <a:rPr sz="4900" i="1">
                            <a:solidFill>
                              <a:srgbClr val="000000"/>
                            </a:solidFill>
                            <a:latin typeface="Cambria Math" panose="02040503050406030204" pitchFamily="18" charset="0"/>
                          </a:rPr>
                          <m:t>0</m:t>
                        </m:r>
                      </m:sub>
                    </m:sSub>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𝑧</m:t>
                    </m:r>
                    <m:r>
                      <a:rPr sz="4900" i="1">
                        <a:solidFill>
                          <a:srgbClr val="000000"/>
                        </a:solidFill>
                        <a:latin typeface="Cambria Math" panose="02040503050406030204" pitchFamily="18" charset="0"/>
                      </a:rPr>
                      <m:t>)=1−</m:t>
                    </m:r>
                    <m:r>
                      <m:rPr>
                        <m:sty m:val="p"/>
                      </m:rPr>
                      <a:rPr sz="4900" i="1">
                        <a:solidFill>
                          <a:srgbClr val="000000"/>
                        </a:solidFill>
                        <a:latin typeface="Cambria Math" panose="02040503050406030204" pitchFamily="18" charset="0"/>
                      </a:rPr>
                      <m:t>Φ</m:t>
                    </m:r>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𝑧</m:t>
                    </m:r>
                    <m:r>
                      <a:rPr sz="4900" i="1">
                        <a:solidFill>
                          <a:srgbClr val="000000"/>
                        </a:solidFill>
                        <a:latin typeface="Cambria Math" panose="02040503050406030204" pitchFamily="18" charset="0"/>
                      </a:rPr>
                      <m:t>)</m:t>
                    </m:r>
                  </m:oMath>
                </a14:m>
                <a:r>
                  <a:t>, </a:t>
                </a:r>
                <a14:m>
                  <m:oMath xmlns:m="http://schemas.openxmlformats.org/officeDocument/2006/math">
                    <m:sSub>
                      <m:sSubPr>
                        <m:ctrlPr>
                          <a:rPr sz="4900">
                            <a:solidFill>
                              <a:srgbClr val="000000"/>
                            </a:solidFill>
                            <a:latin typeface="Cambria Math" panose="02040503050406030204" pitchFamily="18" charset="0"/>
                          </a:rPr>
                        </m:ctrlPr>
                      </m:sSubPr>
                      <m:e>
                        <m:r>
                          <a:rPr sz="4900" i="1">
                            <a:solidFill>
                              <a:srgbClr val="000000"/>
                            </a:solidFill>
                            <a:latin typeface="Cambria Math" panose="02040503050406030204" pitchFamily="18" charset="0"/>
                          </a:rPr>
                          <m:t>𝑝</m:t>
                        </m:r>
                      </m:e>
                      <m:sub>
                        <m:r>
                          <a:rPr sz="4900" i="1">
                            <a:solidFill>
                              <a:srgbClr val="000000"/>
                            </a:solidFill>
                            <a:latin typeface="Cambria Math" panose="02040503050406030204" pitchFamily="18" charset="0"/>
                          </a:rPr>
                          <m:t>0</m:t>
                        </m:r>
                      </m:sub>
                    </m:sSub>
                    <m:r>
                      <a:rPr sz="4900" i="1">
                        <a:solidFill>
                          <a:srgbClr val="000000"/>
                        </a:solidFill>
                        <a:latin typeface="Cambria Math" panose="02040503050406030204" pitchFamily="18" charset="0"/>
                      </a:rPr>
                      <m:t>=1</m:t>
                    </m:r>
                  </m:oMath>
                </a14:m>
                <a:r>
                  <a:t> (to be conservative) or estimated from data. Plug in </a:t>
                </a:r>
                <a14:m>
                  <m:oMath xmlns:m="http://schemas.openxmlformats.org/officeDocument/2006/math">
                    <m:limUpp>
                      <m:limUppPr>
                        <m:ctrlPr>
                          <a:rPr sz="4900">
                            <a:solidFill>
                              <a:srgbClr val="000000"/>
                            </a:solidFill>
                            <a:latin typeface="Cambria Math" panose="02040503050406030204" pitchFamily="18" charset="0"/>
                          </a:rPr>
                        </m:ctrlPr>
                      </m:limUppPr>
                      <m:e>
                        <m:r>
                          <a:rPr sz="4900" i="1">
                            <a:solidFill>
                              <a:srgbClr val="000000"/>
                            </a:solidFill>
                            <a:latin typeface="Cambria Math" panose="02040503050406030204" pitchFamily="18" charset="0"/>
                          </a:rPr>
                          <m:t>𝐹</m:t>
                        </m:r>
                      </m:e>
                      <m:lim>
                        <m:r>
                          <a:rPr sz="4900" i="1">
                            <a:solidFill>
                              <a:srgbClr val="000000"/>
                            </a:solidFill>
                            <a:latin typeface="Cambria Math" panose="02040503050406030204" pitchFamily="18" charset="0"/>
                          </a:rPr>
                          <m:t>̂</m:t>
                        </m:r>
                      </m:lim>
                    </m:limUpp>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𝑧</m:t>
                    </m:r>
                    <m:r>
                      <a:rPr sz="4900" i="1">
                        <a:solidFill>
                          <a:srgbClr val="000000"/>
                        </a:solidFill>
                        <a:latin typeface="Cambria Math" panose="02040503050406030204" pitchFamily="18" charset="0"/>
                      </a:rPr>
                      <m:t>)=#</m:t>
                    </m:r>
                    <m:sSub>
                      <m:sSubPr>
                        <m:ctrlPr>
                          <a:rPr sz="4900" i="1">
                            <a:solidFill>
                              <a:srgbClr val="000000"/>
                            </a:solidFill>
                            <a:latin typeface="Cambria Math" panose="02040503050406030204" pitchFamily="18" charset="0"/>
                          </a:rPr>
                        </m:ctrlPr>
                      </m:sSubPr>
                      <m:e>
                        <m:r>
                          <a:rPr sz="4900" i="1">
                            <a:solidFill>
                              <a:srgbClr val="000000"/>
                            </a:solidFill>
                            <a:latin typeface="Cambria Math" panose="02040503050406030204" pitchFamily="18" charset="0"/>
                          </a:rPr>
                          <m:t>𝑧</m:t>
                        </m:r>
                      </m:e>
                      <m:sub>
                        <m:r>
                          <a:rPr sz="4900" i="1">
                            <a:solidFill>
                              <a:srgbClr val="000000"/>
                            </a:solidFill>
                            <a:latin typeface="Cambria Math" panose="02040503050406030204" pitchFamily="18" charset="0"/>
                          </a:rPr>
                          <m:t>𝑖</m:t>
                        </m:r>
                      </m:sub>
                    </m:sSub>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𝑧</m:t>
                    </m:r>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𝑁</m:t>
                    </m:r>
                  </m:oMath>
                </a14:m>
                <a:r>
                  <a:t>, then we have </a:t>
                </a:r>
                <a14:m>
                  <m:oMath xmlns:m="http://schemas.openxmlformats.org/officeDocument/2006/math">
                    <m:limUpp>
                      <m:limUppPr>
                        <m:ctrlPr>
                          <a:rPr sz="4900">
                            <a:solidFill>
                              <a:srgbClr val="000000"/>
                            </a:solidFill>
                            <a:latin typeface="Cambria Math" panose="02040503050406030204" pitchFamily="18" charset="0"/>
                          </a:rPr>
                        </m:ctrlPr>
                      </m:limUppPr>
                      <m:e>
                        <m:r>
                          <a:rPr sz="4900" i="1">
                            <a:solidFill>
                              <a:srgbClr val="000000"/>
                            </a:solidFill>
                            <a:latin typeface="Cambria Math" panose="02040503050406030204" pitchFamily="18" charset="0"/>
                          </a:rPr>
                          <m:t>𝐹𝐷𝑅</m:t>
                        </m:r>
                      </m:e>
                      <m:lim>
                        <m:r>
                          <a:rPr sz="4900" i="1">
                            <a:solidFill>
                              <a:srgbClr val="000000"/>
                            </a:solidFill>
                            <a:latin typeface="Cambria Math" panose="02040503050406030204" pitchFamily="18" charset="0"/>
                          </a:rPr>
                          <m:t>̂</m:t>
                        </m:r>
                      </m:lim>
                    </m:limUpp>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𝑐</m:t>
                    </m:r>
                    <m:r>
                      <a:rPr sz="4900" i="1">
                        <a:solidFill>
                          <a:srgbClr val="000000"/>
                        </a:solidFill>
                        <a:latin typeface="Cambria Math" panose="02040503050406030204" pitchFamily="18" charset="0"/>
                      </a:rPr>
                      <m:t>)=</m:t>
                    </m:r>
                    <m:sSub>
                      <m:sSubPr>
                        <m:ctrlPr>
                          <a:rPr sz="4900" i="1">
                            <a:solidFill>
                              <a:srgbClr val="000000"/>
                            </a:solidFill>
                            <a:latin typeface="Cambria Math" panose="02040503050406030204" pitchFamily="18" charset="0"/>
                          </a:rPr>
                        </m:ctrlPr>
                      </m:sSubPr>
                      <m:e>
                        <m:r>
                          <a:rPr sz="4900" i="1">
                            <a:solidFill>
                              <a:srgbClr val="000000"/>
                            </a:solidFill>
                            <a:latin typeface="Cambria Math" panose="02040503050406030204" pitchFamily="18" charset="0"/>
                          </a:rPr>
                          <m:t>𝑝</m:t>
                        </m:r>
                      </m:e>
                      <m:sub>
                        <m:r>
                          <a:rPr sz="4900" i="1">
                            <a:solidFill>
                              <a:srgbClr val="000000"/>
                            </a:solidFill>
                            <a:latin typeface="Cambria Math" panose="02040503050406030204" pitchFamily="18" charset="0"/>
                          </a:rPr>
                          <m:t>0</m:t>
                        </m:r>
                      </m:sub>
                    </m:sSub>
                    <m:sSub>
                      <m:sSubPr>
                        <m:ctrlPr>
                          <a:rPr sz="4900" i="1">
                            <a:solidFill>
                              <a:srgbClr val="000000"/>
                            </a:solidFill>
                            <a:latin typeface="Cambria Math" panose="02040503050406030204" pitchFamily="18" charset="0"/>
                          </a:rPr>
                        </m:ctrlPr>
                      </m:sSubPr>
                      <m:e>
                        <m:r>
                          <a:rPr sz="4900" i="1">
                            <a:solidFill>
                              <a:srgbClr val="000000"/>
                            </a:solidFill>
                            <a:latin typeface="Cambria Math" panose="02040503050406030204" pitchFamily="18" charset="0"/>
                          </a:rPr>
                          <m:t>𝐹</m:t>
                        </m:r>
                      </m:e>
                      <m:sub>
                        <m:r>
                          <a:rPr sz="4900" i="1">
                            <a:solidFill>
                              <a:srgbClr val="000000"/>
                            </a:solidFill>
                            <a:latin typeface="Cambria Math" panose="02040503050406030204" pitchFamily="18" charset="0"/>
                          </a:rPr>
                          <m:t>0</m:t>
                        </m:r>
                      </m:sub>
                    </m:sSub>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𝑐</m:t>
                    </m:r>
                    <m:r>
                      <a:rPr sz="4900" i="1">
                        <a:solidFill>
                          <a:srgbClr val="000000"/>
                        </a:solidFill>
                        <a:latin typeface="Cambria Math" panose="02040503050406030204" pitchFamily="18" charset="0"/>
                      </a:rPr>
                      <m:t>)/</m:t>
                    </m:r>
                    <m:limUpp>
                      <m:limUppPr>
                        <m:ctrlPr>
                          <a:rPr sz="4900" i="1">
                            <a:solidFill>
                              <a:srgbClr val="000000"/>
                            </a:solidFill>
                            <a:latin typeface="Cambria Math" panose="02040503050406030204" pitchFamily="18" charset="0"/>
                          </a:rPr>
                        </m:ctrlPr>
                      </m:limUppPr>
                      <m:e>
                        <m:r>
                          <a:rPr sz="4900" i="1">
                            <a:solidFill>
                              <a:srgbClr val="000000"/>
                            </a:solidFill>
                            <a:latin typeface="Cambria Math" panose="02040503050406030204" pitchFamily="18" charset="0"/>
                          </a:rPr>
                          <m:t>𝐹</m:t>
                        </m:r>
                      </m:e>
                      <m:lim>
                        <m:r>
                          <a:rPr sz="4900" i="1">
                            <a:solidFill>
                              <a:srgbClr val="000000"/>
                            </a:solidFill>
                            <a:latin typeface="Cambria Math" panose="02040503050406030204" pitchFamily="18" charset="0"/>
                          </a:rPr>
                          <m:t>̂</m:t>
                        </m:r>
                      </m:lim>
                    </m:limUpp>
                    <m:r>
                      <a:rPr sz="4900" i="1">
                        <a:solidFill>
                          <a:srgbClr val="000000"/>
                        </a:solidFill>
                        <a:latin typeface="Cambria Math" panose="02040503050406030204" pitchFamily="18" charset="0"/>
                      </a:rPr>
                      <m:t>(</m:t>
                    </m:r>
                    <m:r>
                      <a:rPr sz="4900" i="1">
                        <a:solidFill>
                          <a:srgbClr val="000000"/>
                        </a:solidFill>
                        <a:latin typeface="Cambria Math" panose="02040503050406030204" pitchFamily="18" charset="0"/>
                      </a:rPr>
                      <m:t>𝑐</m:t>
                    </m:r>
                    <m:r>
                      <a:rPr sz="4900" i="1">
                        <a:solidFill>
                          <a:srgbClr val="000000"/>
                        </a:solidFill>
                        <a:latin typeface="Cambria Math" panose="02040503050406030204" pitchFamily="18" charset="0"/>
                      </a:rPr>
                      <m:t>)</m:t>
                    </m:r>
                  </m:oMath>
                </a14:m>
                <a:r>
                  <a:t>.</a:t>
                </a:r>
                <a:endParaRPr sz="4800"/>
              </a:p>
            </p:txBody>
          </p:sp>
        </mc:Choice>
        <mc:Fallback>
          <p:sp>
            <p:nvSpPr>
              <p:cNvPr id="211" name="Although a frequentist expectation, BH has an instructive Bayesian interpretation via the two-groups model:…"/>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503" t="-3687"/>
                </a:stretch>
              </a:blipFill>
            </p:spPr>
            <p:txBody>
              <a:bodyPr/>
              <a:lstStyle/>
              <a:p>
                <a:r>
                  <a:rPr lang="en-US">
                    <a:noFill/>
                  </a:rPr>
                  <a:t> </a:t>
                </a:r>
              </a:p>
            </p:txBody>
          </p:sp>
        </mc:Fallback>
      </mc:AlternateContent>
      <p:pic>
        <p:nvPicPr>
          <p:cNvPr id="212" name="Image" descr="Image"/>
          <p:cNvPicPr>
            <a:picLocks noChangeAspect="1"/>
          </p:cNvPicPr>
          <p:nvPr/>
        </p:nvPicPr>
        <p:blipFill>
          <a:blip r:embed="rId3"/>
          <a:stretch>
            <a:fillRect/>
          </a:stretch>
        </p:blipFill>
        <p:spPr>
          <a:xfrm>
            <a:off x="1206500" y="4172304"/>
            <a:ext cx="8505748" cy="145744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iterate>
                                    <p:tmAbs val="0"/>
                                  </p:iterate>
                                  <p:childTnLst>
                                    <p:set>
                                      <p:cBhvr>
                                        <p:cTn id="10" fill="hold"/>
                                        <p:tgtEl>
                                          <p:spTgt spid="2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2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2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21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2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1" build="p" bldLvl="5"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Introduction"/>
          <p:cNvSpPr txBox="1">
            <a:spLocks noGrp="1"/>
          </p:cNvSpPr>
          <p:nvPr>
            <p:ph type="title"/>
          </p:nvPr>
        </p:nvSpPr>
        <p:spPr>
          <a:prstGeom prst="rect">
            <a:avLst/>
          </a:prstGeom>
        </p:spPr>
        <p:txBody>
          <a:bodyPr/>
          <a:lstStyle/>
          <a:p>
            <a:r>
              <a:t>Introduction </a:t>
            </a:r>
          </a:p>
        </p:txBody>
      </p:sp>
      <mc:AlternateContent xmlns:mc="http://schemas.openxmlformats.org/markup-compatibility/2006">
        <mc:Choice xmlns:a14="http://schemas.microsoft.com/office/drawing/2010/main" Requires="a14">
          <p:sp>
            <p:nvSpPr>
              <p:cNvPr id="156" name="Thomas Bayes, 18th century non-conformist English minister proposed Bayes rule, the formal introduction of indirect evidence.…"/>
              <p:cNvSpPr txBox="1">
                <a:spLocks noGrp="1"/>
              </p:cNvSpPr>
              <p:nvPr>
                <p:ph type="body" idx="1"/>
              </p:nvPr>
            </p:nvSpPr>
            <p:spPr>
              <a:xfrm>
                <a:off x="1206500" y="4172304"/>
                <a:ext cx="21971000" cy="8256012"/>
              </a:xfrm>
              <a:prstGeom prst="rect">
                <a:avLst/>
              </a:prstGeom>
            </p:spPr>
            <p:txBody>
              <a:bodyPr/>
              <a:lstStyle/>
              <a:p>
                <a:pPr marL="579119" indent="-579119" defTabSz="2316421">
                  <a:spcBef>
                    <a:spcPts val="4200"/>
                  </a:spcBef>
                  <a:defRPr sz="4560"/>
                </a:pPr>
                <a:r>
                  <a:t>Thomas Bayes, 18th century non-conformist English minister proposed Bayes rule, the formal introduction of indirect evidence.</a:t>
                </a:r>
              </a:p>
              <a:p>
                <a:pPr marL="0" lvl="8" indent="4632959" defTabSz="2316421">
                  <a:spcBef>
                    <a:spcPts val="4200"/>
                  </a:spcBef>
                  <a:buSzTx/>
                  <a:buNone/>
                  <a:defRPr sz="4560"/>
                </a:pPr>
                <a14:m>
                  <m:oMathPara xmlns:m="http://schemas.openxmlformats.org/officeDocument/2006/math">
                    <m:oMathParaPr>
                      <m:jc m:val="left"/>
                    </m:oMathParaPr>
                    <m:oMath xmlns:m="http://schemas.openxmlformats.org/officeDocument/2006/math">
                      <m:r>
                        <a:rPr sz="5500" i="1">
                          <a:solidFill>
                            <a:srgbClr val="000000"/>
                          </a:solidFill>
                          <a:latin typeface="Cambria Math" panose="02040503050406030204" pitchFamily="18" charset="0"/>
                        </a:rPr>
                        <m:t>ℙ</m:t>
                      </m:r>
                      <m:r>
                        <a:rPr sz="5500" i="1">
                          <a:solidFill>
                            <a:srgbClr val="000000"/>
                          </a:solidFill>
                          <a:latin typeface="Cambria Math" panose="02040503050406030204" pitchFamily="18" charset="0"/>
                        </a:rPr>
                        <m:t>(</m:t>
                      </m:r>
                      <m:r>
                        <a:rPr sz="5500" i="1">
                          <a:solidFill>
                            <a:srgbClr val="000000"/>
                          </a:solidFill>
                          <a:latin typeface="Cambria Math" panose="02040503050406030204" pitchFamily="18" charset="0"/>
                        </a:rPr>
                        <m:t>𝜃</m:t>
                      </m:r>
                      <m:r>
                        <a:rPr sz="5500" i="1">
                          <a:solidFill>
                            <a:srgbClr val="000000"/>
                          </a:solidFill>
                          <a:latin typeface="Cambria Math" panose="02040503050406030204" pitchFamily="18" charset="0"/>
                        </a:rPr>
                        <m:t>|</m:t>
                      </m:r>
                      <m:r>
                        <a:rPr sz="5500" i="1">
                          <a:solidFill>
                            <a:srgbClr val="000000"/>
                          </a:solidFill>
                          <a:latin typeface="Cambria Math" panose="02040503050406030204" pitchFamily="18" charset="0"/>
                        </a:rPr>
                        <m:t>𝑋</m:t>
                      </m:r>
                      <m:r>
                        <a:rPr sz="5500" i="1">
                          <a:solidFill>
                            <a:srgbClr val="000000"/>
                          </a:solidFill>
                          <a:latin typeface="Cambria Math" panose="02040503050406030204" pitchFamily="18" charset="0"/>
                        </a:rPr>
                        <m:t>)=</m:t>
                      </m:r>
                      <m:r>
                        <a:rPr sz="5500" i="1">
                          <a:solidFill>
                            <a:srgbClr val="000000"/>
                          </a:solidFill>
                          <a:latin typeface="Cambria Math" panose="02040503050406030204" pitchFamily="18" charset="0"/>
                        </a:rPr>
                        <m:t>𝜋</m:t>
                      </m:r>
                      <m:r>
                        <a:rPr sz="5500" i="1">
                          <a:solidFill>
                            <a:srgbClr val="000000"/>
                          </a:solidFill>
                          <a:latin typeface="Cambria Math" panose="02040503050406030204" pitchFamily="18" charset="0"/>
                        </a:rPr>
                        <m:t>(</m:t>
                      </m:r>
                      <m:r>
                        <a:rPr sz="5500" i="1">
                          <a:solidFill>
                            <a:srgbClr val="000000"/>
                          </a:solidFill>
                          <a:latin typeface="Cambria Math" panose="02040503050406030204" pitchFamily="18" charset="0"/>
                        </a:rPr>
                        <m:t>𝜃</m:t>
                      </m:r>
                      <m:r>
                        <a:rPr sz="5500" i="1">
                          <a:solidFill>
                            <a:srgbClr val="000000"/>
                          </a:solidFill>
                          <a:latin typeface="Cambria Math" panose="02040503050406030204" pitchFamily="18" charset="0"/>
                        </a:rPr>
                        <m:t>)⋅</m:t>
                      </m:r>
                      <m:f>
                        <m:fPr>
                          <m:ctrlPr>
                            <a:rPr sz="5500" i="1">
                              <a:solidFill>
                                <a:srgbClr val="000000"/>
                              </a:solidFill>
                              <a:latin typeface="Cambria Math" panose="02040503050406030204" pitchFamily="18" charset="0"/>
                            </a:rPr>
                          </m:ctrlPr>
                        </m:fPr>
                        <m:num>
                          <m:r>
                            <a:rPr sz="5500" i="1">
                              <a:solidFill>
                                <a:srgbClr val="000000"/>
                              </a:solidFill>
                              <a:latin typeface="Cambria Math" panose="02040503050406030204" pitchFamily="18" charset="0"/>
                            </a:rPr>
                            <m:t>ℙ</m:t>
                          </m:r>
                          <m:r>
                            <a:rPr sz="5500" i="1">
                              <a:solidFill>
                                <a:srgbClr val="000000"/>
                              </a:solidFill>
                              <a:latin typeface="Cambria Math" panose="02040503050406030204" pitchFamily="18" charset="0"/>
                            </a:rPr>
                            <m:t>(</m:t>
                          </m:r>
                          <m:r>
                            <a:rPr sz="5500" i="1">
                              <a:solidFill>
                                <a:srgbClr val="000000"/>
                              </a:solidFill>
                              <a:latin typeface="Cambria Math" panose="02040503050406030204" pitchFamily="18" charset="0"/>
                            </a:rPr>
                            <m:t>𝑋</m:t>
                          </m:r>
                          <m:r>
                            <a:rPr sz="5500" i="1">
                              <a:solidFill>
                                <a:srgbClr val="000000"/>
                              </a:solidFill>
                              <a:latin typeface="Cambria Math" panose="02040503050406030204" pitchFamily="18" charset="0"/>
                            </a:rPr>
                            <m:t>|</m:t>
                          </m:r>
                          <m:r>
                            <a:rPr sz="5500" i="1">
                              <a:solidFill>
                                <a:srgbClr val="000000"/>
                              </a:solidFill>
                              <a:latin typeface="Cambria Math" panose="02040503050406030204" pitchFamily="18" charset="0"/>
                            </a:rPr>
                            <m:t>𝜃</m:t>
                          </m:r>
                          <m:r>
                            <a:rPr sz="5500" i="1">
                              <a:solidFill>
                                <a:srgbClr val="000000"/>
                              </a:solidFill>
                              <a:latin typeface="Cambria Math" panose="02040503050406030204" pitchFamily="18" charset="0"/>
                            </a:rPr>
                            <m:t>)</m:t>
                          </m:r>
                        </m:num>
                        <m:den>
                          <m:r>
                            <a:rPr sz="5500" i="1">
                              <a:solidFill>
                                <a:srgbClr val="000000"/>
                              </a:solidFill>
                              <a:latin typeface="Cambria Math" panose="02040503050406030204" pitchFamily="18" charset="0"/>
                            </a:rPr>
                            <m:t>ℙ</m:t>
                          </m:r>
                          <m:r>
                            <a:rPr sz="5500" i="1">
                              <a:solidFill>
                                <a:srgbClr val="000000"/>
                              </a:solidFill>
                              <a:latin typeface="Cambria Math" panose="02040503050406030204" pitchFamily="18" charset="0"/>
                            </a:rPr>
                            <m:t>(</m:t>
                          </m:r>
                          <m:r>
                            <a:rPr sz="5500" i="1">
                              <a:solidFill>
                                <a:srgbClr val="000000"/>
                              </a:solidFill>
                              <a:latin typeface="Cambria Math" panose="02040503050406030204" pitchFamily="18" charset="0"/>
                            </a:rPr>
                            <m:t>𝑋</m:t>
                          </m:r>
                          <m:r>
                            <a:rPr sz="5500" i="1">
                              <a:solidFill>
                                <a:srgbClr val="000000"/>
                              </a:solidFill>
                              <a:latin typeface="Cambria Math" panose="02040503050406030204" pitchFamily="18" charset="0"/>
                            </a:rPr>
                            <m:t>)</m:t>
                          </m:r>
                        </m:den>
                      </m:f>
                    </m:oMath>
                  </m:oMathPara>
                </a14:m>
                <a:endParaRPr/>
              </a:p>
              <a:p>
                <a:pPr marL="579119" indent="-579119" defTabSz="2316421">
                  <a:spcBef>
                    <a:spcPts val="4200"/>
                  </a:spcBef>
                  <a:defRPr sz="4560"/>
                </a:pPr>
                <a:r>
                  <a:t>Efron: “It was the first breakthrough in scientific logic since the Greeks and the beginning of statistical inference as a serious mathematical subject”.</a:t>
                </a:r>
              </a:p>
              <a:p>
                <a:pPr marL="579119" indent="-579119" defTabSz="2316421">
                  <a:spcBef>
                    <a:spcPts val="4200"/>
                  </a:spcBef>
                  <a:defRPr sz="4560"/>
                </a:pPr>
                <a:r>
                  <a:t>What is </a:t>
                </a:r>
                <a:r>
                  <a:rPr b="1"/>
                  <a:t>statistical argument</a:t>
                </a:r>
                <a:r>
                  <a:t>?</a:t>
                </a:r>
              </a:p>
              <a:p>
                <a:pPr marL="1158239" lvl="1" indent="-579119" defTabSz="2316421">
                  <a:spcBef>
                    <a:spcPts val="4200"/>
                  </a:spcBef>
                  <a:defRPr sz="4560"/>
                </a:pPr>
                <a:r>
                  <a:t>Small pieces of often contradictory evidence are massed to produce an overall conclusion (drug efficacy). </a:t>
                </a:r>
              </a:p>
            </p:txBody>
          </p:sp>
        </mc:Choice>
        <mc:Fallback>
          <p:sp>
            <p:nvSpPr>
              <p:cNvPr id="156" name="Thomas Bayes, 18th century non-conformist English minister proposed Bayes rule, the formal introduction of indirect evidence.…"/>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676" t="-4147" r="-347"/>
                </a:stretch>
              </a:blipFill>
            </p:spPr>
            <p:txBody>
              <a:bodyPr/>
              <a:lstStyle/>
              <a:p>
                <a:r>
                  <a:rPr lang="en-US">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5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5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5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1" build="p" bldLvl="5"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Large-scale multiple inference"/>
          <p:cNvSpPr txBox="1">
            <a:spLocks noGrp="1"/>
          </p:cNvSpPr>
          <p:nvPr>
            <p:ph type="title"/>
          </p:nvPr>
        </p:nvSpPr>
        <p:spPr>
          <a:prstGeom prst="rect">
            <a:avLst/>
          </a:prstGeom>
        </p:spPr>
        <p:txBody>
          <a:bodyPr/>
          <a:lstStyle/>
          <a:p>
            <a:r>
              <a:t>Large-scale multiple inference</a:t>
            </a:r>
          </a:p>
        </p:txBody>
      </p:sp>
      <mc:AlternateContent xmlns:mc="http://schemas.openxmlformats.org/markup-compatibility/2006">
        <mc:Choice xmlns:a14="http://schemas.microsoft.com/office/drawing/2010/main" Requires="a14">
          <p:sp>
            <p:nvSpPr>
              <p:cNvPr id="215" name="We can thus relate BH’s theorem in empirical Bayes terms: the list of cases reported by BH( ) is essentially those cases having estimated posterior probability of being null no greater than  .…"/>
              <p:cNvSpPr txBox="1">
                <a:spLocks noGrp="1"/>
              </p:cNvSpPr>
              <p:nvPr>
                <p:ph type="body" idx="1"/>
              </p:nvPr>
            </p:nvSpPr>
            <p:spPr>
              <a:xfrm>
                <a:off x="1206500" y="4172304"/>
                <a:ext cx="21971000" cy="8256012"/>
              </a:xfrm>
              <a:prstGeom prst="rect">
                <a:avLst/>
              </a:prstGeom>
            </p:spPr>
            <p:txBody>
              <a:bodyPr/>
              <a:lstStyle/>
              <a:p>
                <a:r>
                  <a:t>We can thus relate BH’s theorem in empirical Bayes terms: the list of cases reported by BH(</a:t>
                </a:r>
                <a14:m>
                  <m:oMath xmlns:m="http://schemas.openxmlformats.org/officeDocument/2006/math">
                    <m:r>
                      <a:rPr sz="5750" i="1">
                        <a:solidFill>
                          <a:srgbClr val="000000"/>
                        </a:solidFill>
                        <a:latin typeface="Cambria Math" panose="02040503050406030204" pitchFamily="18" charset="0"/>
                      </a:rPr>
                      <m:t>𝑞</m:t>
                    </m:r>
                  </m:oMath>
                </a14:m>
                <a:r>
                  <a:t>) is essentially those cases having estimated posterior probability of being null no greater than </a:t>
                </a:r>
                <a14:m>
                  <m:oMath xmlns:m="http://schemas.openxmlformats.org/officeDocument/2006/math">
                    <m:r>
                      <a:rPr sz="5750" i="1">
                        <a:solidFill>
                          <a:srgbClr val="000000"/>
                        </a:solidFill>
                        <a:latin typeface="Cambria Math" panose="02040503050406030204" pitchFamily="18" charset="0"/>
                      </a:rPr>
                      <m:t>𝑞</m:t>
                    </m:r>
                  </m:oMath>
                </a14:m>
                <a:r>
                  <a:t>.</a:t>
                </a:r>
              </a:p>
              <a:p>
                <a:r>
                  <a:t>BH algorithm involves indirect evidence: each </a:t>
                </a:r>
                <a14:m>
                  <m:oMath xmlns:m="http://schemas.openxmlformats.org/officeDocument/2006/math">
                    <m:r>
                      <a:rPr sz="5750" i="1">
                        <a:solidFill>
                          <a:srgbClr val="000000"/>
                        </a:solidFill>
                        <a:latin typeface="Cambria Math" panose="02040503050406030204" pitchFamily="18" charset="0"/>
                      </a:rPr>
                      <m:t>𝑧</m:t>
                    </m:r>
                  </m:oMath>
                </a14:m>
                <a:r>
                  <a:t>-value is learning from </a:t>
                </a:r>
                <a14:m>
                  <m:oMath xmlns:m="http://schemas.openxmlformats.org/officeDocument/2006/math">
                    <m:r>
                      <a:rPr sz="5750" i="1">
                        <a:solidFill>
                          <a:srgbClr val="000000"/>
                        </a:solidFill>
                        <a:latin typeface="Cambria Math" panose="02040503050406030204" pitchFamily="18" charset="0"/>
                      </a:rPr>
                      <m:t>𝑁</m:t>
                    </m:r>
                    <m:r>
                      <a:rPr sz="5750" i="1">
                        <a:solidFill>
                          <a:srgbClr val="000000"/>
                        </a:solidFill>
                        <a:latin typeface="Cambria Math" panose="02040503050406030204" pitchFamily="18" charset="0"/>
                      </a:rPr>
                      <m:t>−1</m:t>
                    </m:r>
                  </m:oMath>
                </a14:m>
                <a:r>
                  <a:t> values.</a:t>
                </a:r>
              </a:p>
            </p:txBody>
          </p:sp>
        </mc:Choice>
        <mc:Fallback>
          <p:sp>
            <p:nvSpPr>
              <p:cNvPr id="215" name="We can thus relate BH’s theorem in empirical Bayes terms: the list of cases reported by BH( ) is essentially those cases having estimated posterior probability of being null no greater than  .…"/>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792" t="-4301" r="-983"/>
                </a:stretch>
              </a:blipFill>
            </p:spPr>
            <p:txBody>
              <a:bodyPr/>
              <a:lstStyle/>
              <a:p>
                <a:r>
                  <a:rPr lang="en-US">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1" build="p" bldLvl="5"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Frequentist-Bayesian bridge"/>
          <p:cNvSpPr txBox="1">
            <a:spLocks noGrp="1"/>
          </p:cNvSpPr>
          <p:nvPr>
            <p:ph type="title"/>
          </p:nvPr>
        </p:nvSpPr>
        <p:spPr>
          <a:prstGeom prst="rect">
            <a:avLst/>
          </a:prstGeom>
        </p:spPr>
        <p:txBody>
          <a:bodyPr/>
          <a:lstStyle/>
          <a:p>
            <a:r>
              <a:t>Frequentist-Bayesian bridge</a:t>
            </a:r>
          </a:p>
        </p:txBody>
      </p:sp>
      <p:sp>
        <p:nvSpPr>
          <p:cNvPr id="218" name="James-Stein…"/>
          <p:cNvSpPr txBox="1">
            <a:spLocks noGrp="1"/>
          </p:cNvSpPr>
          <p:nvPr>
            <p:ph type="body" idx="1"/>
          </p:nvPr>
        </p:nvSpPr>
        <p:spPr>
          <a:xfrm>
            <a:off x="1206500" y="4172304"/>
            <a:ext cx="21971000" cy="8256012"/>
          </a:xfrm>
          <a:prstGeom prst="rect">
            <a:avLst/>
          </a:prstGeom>
        </p:spPr>
        <p:txBody>
          <a:bodyPr/>
          <a:lstStyle/>
          <a:p>
            <a:pPr>
              <a:buClr>
                <a:srgbClr val="000000"/>
              </a:buClr>
            </a:pPr>
            <a:r>
              <a:t>James-Stein</a:t>
            </a:r>
          </a:p>
          <a:p>
            <a:r>
              <a:t>Benjamini-Hochberg</a:t>
            </a:r>
          </a:p>
          <a:p>
            <a:r>
              <a:t>Normal hierarchical model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1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Normal hierarchical model"/>
          <p:cNvSpPr txBox="1">
            <a:spLocks noGrp="1"/>
          </p:cNvSpPr>
          <p:nvPr>
            <p:ph type="title"/>
          </p:nvPr>
        </p:nvSpPr>
        <p:spPr>
          <a:prstGeom prst="rect">
            <a:avLst/>
          </a:prstGeom>
        </p:spPr>
        <p:txBody>
          <a:bodyPr/>
          <a:lstStyle/>
          <a:p>
            <a:r>
              <a:t>Normal hierarchical model</a:t>
            </a:r>
          </a:p>
        </p:txBody>
      </p:sp>
      <mc:AlternateContent xmlns:mc="http://schemas.openxmlformats.org/markup-compatibility/2006">
        <mc:Choice xmlns:a14="http://schemas.microsoft.com/office/drawing/2010/main" Requires="a14">
          <p:sp>
            <p:nvSpPr>
              <p:cNvPr id="221" name="Let   and  .…"/>
              <p:cNvSpPr txBox="1">
                <a:spLocks noGrp="1"/>
              </p:cNvSpPr>
              <p:nvPr>
                <p:ph type="body" idx="1"/>
              </p:nvPr>
            </p:nvSpPr>
            <p:spPr>
              <a:xfrm>
                <a:off x="1206500" y="4172304"/>
                <a:ext cx="21971000" cy="8256012"/>
              </a:xfrm>
              <a:prstGeom prst="rect">
                <a:avLst/>
              </a:prstGeom>
            </p:spPr>
            <p:txBody>
              <a:bodyPr/>
              <a:lstStyle/>
              <a:p>
                <a:r>
                  <a:t>Let </a:t>
                </a:r>
                <a14:m>
                  <m:oMath xmlns:m="http://schemas.openxmlformats.org/officeDocument/2006/math">
                    <m:r>
                      <a:rPr sz="5750" i="1">
                        <a:solidFill>
                          <a:srgbClr val="000000"/>
                        </a:solidFill>
                        <a:latin typeface="Cambria Math" panose="02040503050406030204" pitchFamily="18" charset="0"/>
                      </a:rPr>
                      <m:t>𝜇</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𝑔</m:t>
                    </m:r>
                    <m:r>
                      <a:rPr sz="5750" i="1">
                        <a:solidFill>
                          <a:srgbClr val="000000"/>
                        </a:solidFill>
                        <a:latin typeface="Cambria Math" panose="02040503050406030204" pitchFamily="18" charset="0"/>
                      </a:rPr>
                      <m:t>(⋅)</m:t>
                    </m:r>
                  </m:oMath>
                </a14:m>
                <a:r>
                  <a:t> and </a:t>
                </a:r>
                <a14:m>
                  <m:oMath xmlns:m="http://schemas.openxmlformats.org/officeDocument/2006/math">
                    <m:r>
                      <a:rPr sz="5750" i="1">
                        <a:solidFill>
                          <a:srgbClr val="000000"/>
                        </a:solidFill>
                        <a:latin typeface="Cambria Math" panose="02040503050406030204" pitchFamily="18" charset="0"/>
                      </a:rPr>
                      <m:t>𝑧</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𝜇</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𝒩</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𝜇</m:t>
                    </m:r>
                    <m:r>
                      <a:rPr sz="5750" i="1">
                        <a:solidFill>
                          <a:srgbClr val="000000"/>
                        </a:solidFill>
                        <a:latin typeface="Cambria Math" panose="02040503050406030204" pitchFamily="18" charset="0"/>
                      </a:rPr>
                      <m:t>,1)</m:t>
                    </m:r>
                  </m:oMath>
                </a14:m>
                <a:r>
                  <a:t>.</a:t>
                </a:r>
              </a:p>
              <a:p>
                <a:r>
                  <a:t>Both JS and BH estimators can be motivated from the above set up.</a:t>
                </a:r>
              </a:p>
              <a:p>
                <a:pPr lvl="1"/>
                <a:r>
                  <a:t>JS: </a:t>
                </a:r>
                <a14:m>
                  <m:oMath xmlns:m="http://schemas.openxmlformats.org/officeDocument/2006/math">
                    <m:r>
                      <a:rPr sz="5750" i="1">
                        <a:solidFill>
                          <a:srgbClr val="000000"/>
                        </a:solidFill>
                        <a:latin typeface="Cambria Math" panose="02040503050406030204" pitchFamily="18" charset="0"/>
                      </a:rPr>
                      <m:t>𝑔</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𝒩</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𝑀</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𝐴</m:t>
                    </m:r>
                    <m:r>
                      <a:rPr sz="5750" i="1">
                        <a:solidFill>
                          <a:srgbClr val="000000"/>
                        </a:solidFill>
                        <a:latin typeface="Cambria Math" panose="02040503050406030204" pitchFamily="18" charset="0"/>
                      </a:rPr>
                      <m:t>)</m:t>
                    </m:r>
                  </m:oMath>
                </a14:m>
                <a:r>
                  <a:t> and</a:t>
                </a:r>
              </a:p>
              <a:p>
                <a:pPr lvl="1"/>
                <a:r>
                  <a:t>BH: </a:t>
                </a:r>
                <a14:m>
                  <m:oMath xmlns:m="http://schemas.openxmlformats.org/officeDocument/2006/math">
                    <m:r>
                      <a:rPr sz="5750" i="1">
                        <a:solidFill>
                          <a:srgbClr val="000000"/>
                        </a:solidFill>
                        <a:latin typeface="Cambria Math" panose="02040503050406030204" pitchFamily="18" charset="0"/>
                      </a:rPr>
                      <m:t>𝑔</m:t>
                    </m:r>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𝑝</m:t>
                        </m:r>
                      </m:e>
                      <m:sub>
                        <m:r>
                          <a:rPr sz="5750" i="1">
                            <a:solidFill>
                              <a:srgbClr val="000000"/>
                            </a:solidFill>
                            <a:latin typeface="Cambria Math" panose="02040503050406030204" pitchFamily="18" charset="0"/>
                          </a:rPr>
                          <m:t>0</m:t>
                        </m:r>
                      </m:sub>
                    </m:sSub>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𝛿</m:t>
                        </m:r>
                      </m:e>
                      <m:sub>
                        <m:r>
                          <a:rPr sz="5750" i="1">
                            <a:solidFill>
                              <a:srgbClr val="000000"/>
                            </a:solidFill>
                            <a:latin typeface="Cambria Math" panose="02040503050406030204" pitchFamily="18" charset="0"/>
                          </a:rPr>
                          <m:t>0</m:t>
                        </m:r>
                      </m:sub>
                    </m:sSub>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𝑝</m:t>
                        </m:r>
                      </m:e>
                      <m:sub>
                        <m:r>
                          <a:rPr sz="5750" i="1">
                            <a:solidFill>
                              <a:srgbClr val="000000"/>
                            </a:solidFill>
                            <a:latin typeface="Cambria Math" panose="02040503050406030204" pitchFamily="18" charset="0"/>
                          </a:rPr>
                          <m:t>1</m:t>
                        </m:r>
                      </m:sub>
                    </m:sSub>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𝑔</m:t>
                        </m:r>
                      </m:e>
                      <m:sub>
                        <m:r>
                          <a:rPr sz="5750" i="1">
                            <a:solidFill>
                              <a:srgbClr val="000000"/>
                            </a:solidFill>
                            <a:latin typeface="Cambria Math" panose="02040503050406030204" pitchFamily="18" charset="0"/>
                          </a:rPr>
                          <m:t>1</m:t>
                        </m:r>
                      </m:sub>
                    </m:sSub>
                  </m:oMath>
                </a14:m>
                <a:r>
                  <a:t>, where </a:t>
                </a:r>
                <a14:m>
                  <m:oMath xmlns:m="http://schemas.openxmlformats.org/officeDocument/2006/math">
                    <m:sSub>
                      <m:sSubPr>
                        <m:ctrlPr>
                          <a:rPr sz="5750">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𝑔</m:t>
                        </m:r>
                      </m:e>
                      <m:sub>
                        <m:r>
                          <a:rPr sz="5750" i="1">
                            <a:solidFill>
                              <a:srgbClr val="000000"/>
                            </a:solidFill>
                            <a:latin typeface="Cambria Math" panose="02040503050406030204" pitchFamily="18" charset="0"/>
                          </a:rPr>
                          <m:t>1</m:t>
                        </m:r>
                      </m:sub>
                    </m:sSub>
                  </m:oMath>
                </a14:m>
                <a:r>
                  <a:t> is an arbitrary density s.t. </a:t>
                </a:r>
                <a14:m>
                  <m:oMath xmlns:m="http://schemas.openxmlformats.org/officeDocument/2006/math">
                    <m:sSub>
                      <m:sSubPr>
                        <m:ctrlPr>
                          <a:rPr sz="5750">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𝑓</m:t>
                        </m:r>
                      </m:e>
                      <m:sub>
                        <m:r>
                          <a:rPr sz="5750" i="1">
                            <a:solidFill>
                              <a:srgbClr val="000000"/>
                            </a:solidFill>
                            <a:latin typeface="Cambria Math" panose="02040503050406030204" pitchFamily="18" charset="0"/>
                          </a:rPr>
                          <m:t>1</m:t>
                        </m:r>
                      </m:sub>
                    </m:sSub>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𝑔</m:t>
                        </m:r>
                      </m:e>
                      <m:sub>
                        <m:r>
                          <a:rPr sz="5750" i="1">
                            <a:solidFill>
                              <a:srgbClr val="000000"/>
                            </a:solidFill>
                            <a:latin typeface="Cambria Math" panose="02040503050406030204" pitchFamily="18" charset="0"/>
                          </a:rPr>
                          <m:t>1</m:t>
                        </m:r>
                      </m:sub>
                    </m:sSub>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𝜙</m:t>
                    </m:r>
                  </m:oMath>
                </a14:m>
                <a:r>
                  <a:t>. </a:t>
                </a:r>
              </a:p>
            </p:txBody>
          </p:sp>
        </mc:Choice>
        <mc:Fallback>
          <p:sp>
            <p:nvSpPr>
              <p:cNvPr id="221" name="Let   and  .…"/>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792" t="-3226"/>
                </a:stretch>
              </a:blipFill>
            </p:spPr>
            <p:txBody>
              <a:bodyPr/>
              <a:lstStyle/>
              <a:p>
                <a:r>
                  <a:rPr lang="en-US">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2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2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2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2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1" build="p" bldLvl="5"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Normal hierarchical model"/>
          <p:cNvSpPr txBox="1">
            <a:spLocks noGrp="1"/>
          </p:cNvSpPr>
          <p:nvPr>
            <p:ph type="title"/>
          </p:nvPr>
        </p:nvSpPr>
        <p:spPr>
          <a:prstGeom prst="rect">
            <a:avLst/>
          </a:prstGeom>
        </p:spPr>
        <p:txBody>
          <a:bodyPr/>
          <a:lstStyle/>
          <a:p>
            <a:r>
              <a:t>Normal hierarchical model</a:t>
            </a:r>
          </a:p>
        </p:txBody>
      </p:sp>
      <mc:AlternateContent xmlns:mc="http://schemas.openxmlformats.org/markup-compatibility/2006">
        <mc:Choice xmlns:a14="http://schemas.microsoft.com/office/drawing/2010/main" Requires="a14">
          <p:sp>
            <p:nvSpPr>
              <p:cNvPr id="224" name="Let   and  .…"/>
              <p:cNvSpPr txBox="1">
                <a:spLocks noGrp="1"/>
              </p:cNvSpPr>
              <p:nvPr>
                <p:ph type="body" idx="1"/>
              </p:nvPr>
            </p:nvSpPr>
            <p:spPr>
              <a:xfrm>
                <a:off x="1206500" y="4172304"/>
                <a:ext cx="21971000" cy="8256012"/>
              </a:xfrm>
              <a:prstGeom prst="rect">
                <a:avLst/>
              </a:prstGeom>
            </p:spPr>
            <p:txBody>
              <a:bodyPr/>
              <a:lstStyle/>
              <a:p>
                <a:r>
                  <a:t>Let </a:t>
                </a:r>
                <a14:m>
                  <m:oMath xmlns:m="http://schemas.openxmlformats.org/officeDocument/2006/math">
                    <m:r>
                      <a:rPr sz="5750" i="1">
                        <a:solidFill>
                          <a:srgbClr val="000000"/>
                        </a:solidFill>
                        <a:latin typeface="Cambria Math" panose="02040503050406030204" pitchFamily="18" charset="0"/>
                      </a:rPr>
                      <m:t>𝜇</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𝑔</m:t>
                    </m:r>
                    <m:r>
                      <a:rPr sz="5750" i="1">
                        <a:solidFill>
                          <a:srgbClr val="000000"/>
                        </a:solidFill>
                        <a:latin typeface="Cambria Math" panose="02040503050406030204" pitchFamily="18" charset="0"/>
                      </a:rPr>
                      <m:t>(⋅)</m:t>
                    </m:r>
                  </m:oMath>
                </a14:m>
                <a:r>
                  <a:t> and </a:t>
                </a:r>
                <a14:m>
                  <m:oMath xmlns:m="http://schemas.openxmlformats.org/officeDocument/2006/math">
                    <m:r>
                      <a:rPr sz="5750" i="1">
                        <a:solidFill>
                          <a:srgbClr val="000000"/>
                        </a:solidFill>
                        <a:latin typeface="Cambria Math" panose="02040503050406030204" pitchFamily="18" charset="0"/>
                      </a:rPr>
                      <m:t>𝑧</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𝜇</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𝒩</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𝜇</m:t>
                    </m:r>
                    <m:r>
                      <a:rPr sz="5750" i="1">
                        <a:solidFill>
                          <a:srgbClr val="000000"/>
                        </a:solidFill>
                        <a:latin typeface="Cambria Math" panose="02040503050406030204" pitchFamily="18" charset="0"/>
                      </a:rPr>
                      <m:t>,1)</m:t>
                    </m:r>
                  </m:oMath>
                </a14:m>
                <a:r>
                  <a:t>.</a:t>
                </a:r>
              </a:p>
              <a:p>
                <a:r>
                  <a:t>BH: </a:t>
                </a:r>
                <a14:m>
                  <m:oMath xmlns:m="http://schemas.openxmlformats.org/officeDocument/2006/math">
                    <m:r>
                      <a:rPr sz="5750" i="1">
                        <a:solidFill>
                          <a:srgbClr val="000000"/>
                        </a:solidFill>
                        <a:latin typeface="Cambria Math" panose="02040503050406030204" pitchFamily="18" charset="0"/>
                      </a:rPr>
                      <m:t>𝑔</m:t>
                    </m:r>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𝑝</m:t>
                        </m:r>
                      </m:e>
                      <m:sub>
                        <m:r>
                          <a:rPr sz="5750" i="1">
                            <a:solidFill>
                              <a:srgbClr val="000000"/>
                            </a:solidFill>
                            <a:latin typeface="Cambria Math" panose="02040503050406030204" pitchFamily="18" charset="0"/>
                          </a:rPr>
                          <m:t>0</m:t>
                        </m:r>
                      </m:sub>
                    </m:sSub>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𝛿</m:t>
                        </m:r>
                      </m:e>
                      <m:sub>
                        <m:r>
                          <a:rPr sz="5750" i="1">
                            <a:solidFill>
                              <a:srgbClr val="000000"/>
                            </a:solidFill>
                            <a:latin typeface="Cambria Math" panose="02040503050406030204" pitchFamily="18" charset="0"/>
                          </a:rPr>
                          <m:t>0</m:t>
                        </m:r>
                      </m:sub>
                    </m:sSub>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𝑝</m:t>
                        </m:r>
                      </m:e>
                      <m:sub>
                        <m:r>
                          <a:rPr sz="5750" i="1">
                            <a:solidFill>
                              <a:srgbClr val="000000"/>
                            </a:solidFill>
                            <a:latin typeface="Cambria Math" panose="02040503050406030204" pitchFamily="18" charset="0"/>
                          </a:rPr>
                          <m:t>1</m:t>
                        </m:r>
                      </m:sub>
                    </m:sSub>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𝑔</m:t>
                        </m:r>
                      </m:e>
                      <m:sub>
                        <m:r>
                          <a:rPr sz="5750" i="1">
                            <a:solidFill>
                              <a:srgbClr val="000000"/>
                            </a:solidFill>
                            <a:latin typeface="Cambria Math" panose="02040503050406030204" pitchFamily="18" charset="0"/>
                          </a:rPr>
                          <m:t>1</m:t>
                        </m:r>
                      </m:sub>
                    </m:sSub>
                  </m:oMath>
                </a14:m>
                <a:r>
                  <a:t>, where </a:t>
                </a:r>
                <a14:m>
                  <m:oMath xmlns:m="http://schemas.openxmlformats.org/officeDocument/2006/math">
                    <m:sSub>
                      <m:sSubPr>
                        <m:ctrlPr>
                          <a:rPr sz="5750">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𝑔</m:t>
                        </m:r>
                      </m:e>
                      <m:sub>
                        <m:r>
                          <a:rPr sz="5750" i="1">
                            <a:solidFill>
                              <a:srgbClr val="000000"/>
                            </a:solidFill>
                            <a:latin typeface="Cambria Math" panose="02040503050406030204" pitchFamily="18" charset="0"/>
                          </a:rPr>
                          <m:t>1</m:t>
                        </m:r>
                      </m:sub>
                    </m:sSub>
                  </m:oMath>
                </a14:m>
                <a:r>
                  <a:t> is an arbitrary density s.t. </a:t>
                </a:r>
                <a14:m>
                  <m:oMath xmlns:m="http://schemas.openxmlformats.org/officeDocument/2006/math">
                    <m:sSub>
                      <m:sSubPr>
                        <m:ctrlPr>
                          <a:rPr sz="5750">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𝑓</m:t>
                        </m:r>
                      </m:e>
                      <m:sub>
                        <m:r>
                          <a:rPr sz="5750" i="1">
                            <a:solidFill>
                              <a:srgbClr val="000000"/>
                            </a:solidFill>
                            <a:latin typeface="Cambria Math" panose="02040503050406030204" pitchFamily="18" charset="0"/>
                          </a:rPr>
                          <m:t>1</m:t>
                        </m:r>
                      </m:sub>
                    </m:sSub>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𝑔</m:t>
                        </m:r>
                      </m:e>
                      <m:sub>
                        <m:r>
                          <a:rPr sz="5750" i="1">
                            <a:solidFill>
                              <a:srgbClr val="000000"/>
                            </a:solidFill>
                            <a:latin typeface="Cambria Math" panose="02040503050406030204" pitchFamily="18" charset="0"/>
                          </a:rPr>
                          <m:t>1</m:t>
                        </m:r>
                      </m:sub>
                    </m:sSub>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𝜙</m:t>
                    </m:r>
                  </m:oMath>
                </a14:m>
                <a:r>
                  <a:t>. </a:t>
                </a:r>
              </a:p>
              <a:p>
                <a:pPr lvl="1"/>
                <a:r>
                  <a:t>In the BH case, we can call </a:t>
                </a:r>
                <a14:m>
                  <m:oMath xmlns:m="http://schemas.openxmlformats.org/officeDocument/2006/math">
                    <m:sSub>
                      <m:sSubPr>
                        <m:ctrlPr>
                          <a:rPr sz="5750">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𝜇</m:t>
                        </m:r>
                      </m:e>
                      <m:sub>
                        <m:r>
                          <a:rPr sz="5750" i="1">
                            <a:solidFill>
                              <a:srgbClr val="000000"/>
                            </a:solidFill>
                            <a:latin typeface="Cambria Math" panose="02040503050406030204" pitchFamily="18" charset="0"/>
                          </a:rPr>
                          <m:t>𝑖</m:t>
                        </m:r>
                      </m:sub>
                    </m:sSub>
                  </m:oMath>
                </a14:m>
                <a:r>
                  <a:t> (value of </a:t>
                </a:r>
                <a14:m>
                  <m:oMath xmlns:m="http://schemas.openxmlformats.org/officeDocument/2006/math">
                    <m:r>
                      <a:rPr sz="5750" i="1">
                        <a:solidFill>
                          <a:srgbClr val="000000"/>
                        </a:solidFill>
                        <a:latin typeface="Cambria Math" panose="02040503050406030204" pitchFamily="18" charset="0"/>
                      </a:rPr>
                      <m:t>𝜇</m:t>
                    </m:r>
                  </m:oMath>
                </a14:m>
                <a:r>
                  <a:t> for the </a:t>
                </a:r>
                <a14:m>
                  <m:oMath xmlns:m="http://schemas.openxmlformats.org/officeDocument/2006/math">
                    <m:r>
                      <a:rPr sz="5750" i="1">
                        <a:solidFill>
                          <a:srgbClr val="000000"/>
                        </a:solidFill>
                        <a:latin typeface="Cambria Math" panose="02040503050406030204" pitchFamily="18" charset="0"/>
                      </a:rPr>
                      <m:t>𝑖</m:t>
                    </m:r>
                  </m:oMath>
                </a14:m>
                <a:r>
                  <a:t>th case) the effect size. </a:t>
                </a:r>
              </a:p>
              <a:p>
                <a:pPr lvl="1"/>
                <a:r>
                  <a:t>For prediction purposes: identify cases with not only </a:t>
                </a:r>
                <a14:m>
                  <m:oMath xmlns:m="http://schemas.openxmlformats.org/officeDocument/2006/math">
                    <m:sSub>
                      <m:sSubPr>
                        <m:ctrlPr>
                          <a:rPr sz="5750">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𝜇</m:t>
                        </m:r>
                      </m:e>
                      <m:sub>
                        <m:r>
                          <a:rPr sz="5750" i="1">
                            <a:solidFill>
                              <a:srgbClr val="000000"/>
                            </a:solidFill>
                            <a:latin typeface="Cambria Math" panose="02040503050406030204" pitchFamily="18" charset="0"/>
                          </a:rPr>
                          <m:t>𝑖</m:t>
                        </m:r>
                      </m:sub>
                    </m:sSub>
                    <m:r>
                      <a:rPr sz="5750" i="1">
                        <a:solidFill>
                          <a:srgbClr val="000000"/>
                        </a:solidFill>
                        <a:latin typeface="Cambria Math" panose="02040503050406030204" pitchFamily="18" charset="0"/>
                      </a:rPr>
                      <m:t>≠0</m:t>
                    </m:r>
                  </m:oMath>
                </a14:m>
                <a:r>
                  <a:t>, but those with </a:t>
                </a:r>
                <a:r>
                  <a:rPr i="1"/>
                  <a:t>large</a:t>
                </a:r>
                <a:r>
                  <a:t> effect size. </a:t>
                </a:r>
              </a:p>
              <a:p>
                <a:pPr lvl="1"/>
                <a:r>
                  <a:t>We can compute this in the Bayesian set up!</a:t>
                </a:r>
              </a:p>
            </p:txBody>
          </p:sp>
        </mc:Choice>
        <mc:Fallback>
          <p:sp>
            <p:nvSpPr>
              <p:cNvPr id="224" name="Let   and  .…"/>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792" t="-3226" r="-2139"/>
                </a:stretch>
              </a:blipFill>
            </p:spPr>
            <p:txBody>
              <a:bodyPr/>
              <a:lstStyle/>
              <a:p>
                <a:r>
                  <a:rPr lang="en-US">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2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2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2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2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1" build="p" bldLvl="5"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Normal hierarchical model"/>
          <p:cNvSpPr txBox="1">
            <a:spLocks noGrp="1"/>
          </p:cNvSpPr>
          <p:nvPr>
            <p:ph type="title"/>
          </p:nvPr>
        </p:nvSpPr>
        <p:spPr>
          <a:prstGeom prst="rect">
            <a:avLst/>
          </a:prstGeom>
        </p:spPr>
        <p:txBody>
          <a:bodyPr/>
          <a:lstStyle/>
          <a:p>
            <a:r>
              <a:t>Normal hierarchical model</a:t>
            </a:r>
          </a:p>
        </p:txBody>
      </p:sp>
      <mc:AlternateContent xmlns:mc="http://schemas.openxmlformats.org/markup-compatibility/2006">
        <mc:Choice xmlns:a14="http://schemas.microsoft.com/office/drawing/2010/main" Requires="a14">
          <p:sp>
            <p:nvSpPr>
              <p:cNvPr id="227" name="We can compute this in the Bayesian set up:…"/>
              <p:cNvSpPr txBox="1">
                <a:spLocks noGrp="1"/>
              </p:cNvSpPr>
              <p:nvPr>
                <p:ph type="body" idx="1"/>
              </p:nvPr>
            </p:nvSpPr>
            <p:spPr>
              <a:xfrm>
                <a:off x="1206500" y="4172304"/>
                <a:ext cx="21971000" cy="8256012"/>
              </a:xfrm>
              <a:prstGeom prst="rect">
                <a:avLst/>
              </a:prstGeom>
            </p:spPr>
            <p:txBody>
              <a:bodyPr/>
              <a:lstStyle/>
              <a:p>
                <a:pPr marL="603504" indent="-603504" defTabSz="2413955">
                  <a:spcBef>
                    <a:spcPts val="4400"/>
                  </a:spcBef>
                  <a:defRPr sz="4752"/>
                </a:pPr>
                <a:r>
                  <a:t>We can compute this in the Bayesian set up:</a:t>
                </a:r>
              </a:p>
              <a:p>
                <a:pPr marL="1207008" lvl="1" indent="-603504" defTabSz="2413955">
                  <a:spcBef>
                    <a:spcPts val="4400"/>
                  </a:spcBef>
                  <a:defRPr sz="4752"/>
                </a:pPr>
                <a14:m>
                  <m:oMath xmlns:m="http://schemas.openxmlformats.org/officeDocument/2006/math">
                    <m:r>
                      <a:rPr sz="5700" i="1">
                        <a:solidFill>
                          <a:srgbClr val="000000"/>
                        </a:solidFill>
                        <a:latin typeface="Cambria Math" panose="02040503050406030204" pitchFamily="18" charset="0"/>
                      </a:rPr>
                      <m:t>𝔼</m:t>
                    </m:r>
                    <m:r>
                      <a:rPr sz="5700" i="1">
                        <a:solidFill>
                          <a:srgbClr val="000000"/>
                        </a:solidFill>
                        <a:latin typeface="Cambria Math" panose="02040503050406030204" pitchFamily="18" charset="0"/>
                      </a:rPr>
                      <m:t>[</m:t>
                    </m:r>
                    <m:r>
                      <a:rPr sz="5700" i="1">
                        <a:solidFill>
                          <a:srgbClr val="000000"/>
                        </a:solidFill>
                        <a:latin typeface="Cambria Math" panose="02040503050406030204" pitchFamily="18" charset="0"/>
                      </a:rPr>
                      <m:t>𝜇</m:t>
                    </m:r>
                    <m:r>
                      <a:rPr sz="5700" i="1">
                        <a:solidFill>
                          <a:srgbClr val="000000"/>
                        </a:solidFill>
                        <a:latin typeface="Cambria Math" panose="02040503050406030204" pitchFamily="18" charset="0"/>
                      </a:rPr>
                      <m:t>|</m:t>
                    </m:r>
                    <m:r>
                      <a:rPr sz="5700" i="1">
                        <a:solidFill>
                          <a:srgbClr val="000000"/>
                        </a:solidFill>
                        <a:latin typeface="Cambria Math" panose="02040503050406030204" pitchFamily="18" charset="0"/>
                      </a:rPr>
                      <m:t>𝑧</m:t>
                    </m:r>
                    <m:r>
                      <a:rPr sz="5700" i="1">
                        <a:solidFill>
                          <a:srgbClr val="000000"/>
                        </a:solidFill>
                        <a:latin typeface="Cambria Math" panose="02040503050406030204" pitchFamily="18" charset="0"/>
                      </a:rPr>
                      <m:t>]=</m:t>
                    </m:r>
                    <m:r>
                      <a:rPr sz="5700" i="1">
                        <a:solidFill>
                          <a:srgbClr val="000000"/>
                        </a:solidFill>
                        <a:latin typeface="Cambria Math" panose="02040503050406030204" pitchFamily="18" charset="0"/>
                      </a:rPr>
                      <m:t>𝑧</m:t>
                    </m:r>
                    <m:r>
                      <a:rPr sz="5700" i="1">
                        <a:solidFill>
                          <a:srgbClr val="000000"/>
                        </a:solidFill>
                        <a:latin typeface="Cambria Math" panose="02040503050406030204" pitchFamily="18" charset="0"/>
                      </a:rPr>
                      <m:t>+</m:t>
                    </m:r>
                    <m:sSup>
                      <m:sSupPr>
                        <m:ctrlPr>
                          <a:rPr sz="5700" i="1">
                            <a:solidFill>
                              <a:srgbClr val="000000"/>
                            </a:solidFill>
                            <a:latin typeface="Cambria Math" panose="02040503050406030204" pitchFamily="18" charset="0"/>
                          </a:rPr>
                        </m:ctrlPr>
                      </m:sSupPr>
                      <m:e>
                        <m:r>
                          <a:rPr sz="5700" i="1">
                            <a:solidFill>
                              <a:srgbClr val="000000"/>
                            </a:solidFill>
                            <a:latin typeface="Cambria Math" panose="02040503050406030204" pitchFamily="18" charset="0"/>
                          </a:rPr>
                          <m:t>𝑓</m:t>
                        </m:r>
                      </m:e>
                      <m:sup>
                        <m:r>
                          <a:rPr sz="5700" i="1">
                            <a:solidFill>
                              <a:srgbClr val="000000"/>
                            </a:solidFill>
                            <a:latin typeface="Cambria Math" panose="02040503050406030204" pitchFamily="18" charset="0"/>
                          </a:rPr>
                          <m:t>′</m:t>
                        </m:r>
                      </m:sup>
                    </m:sSup>
                    <m:r>
                      <a:rPr sz="5700" i="1">
                        <a:solidFill>
                          <a:srgbClr val="000000"/>
                        </a:solidFill>
                        <a:latin typeface="Cambria Math" panose="02040503050406030204" pitchFamily="18" charset="0"/>
                      </a:rPr>
                      <m:t>(</m:t>
                    </m:r>
                    <m:r>
                      <a:rPr sz="5700" i="1">
                        <a:solidFill>
                          <a:srgbClr val="000000"/>
                        </a:solidFill>
                        <a:latin typeface="Cambria Math" panose="02040503050406030204" pitchFamily="18" charset="0"/>
                      </a:rPr>
                      <m:t>𝑧</m:t>
                    </m:r>
                    <m:r>
                      <a:rPr sz="5700" i="1">
                        <a:solidFill>
                          <a:srgbClr val="000000"/>
                        </a:solidFill>
                        <a:latin typeface="Cambria Math" panose="02040503050406030204" pitchFamily="18" charset="0"/>
                      </a:rPr>
                      <m:t>)/</m:t>
                    </m:r>
                    <m:r>
                      <a:rPr sz="5700" i="1">
                        <a:solidFill>
                          <a:srgbClr val="000000"/>
                        </a:solidFill>
                        <a:latin typeface="Cambria Math" panose="02040503050406030204" pitchFamily="18" charset="0"/>
                      </a:rPr>
                      <m:t>𝑓</m:t>
                    </m:r>
                    <m:r>
                      <a:rPr sz="5700" i="1">
                        <a:solidFill>
                          <a:srgbClr val="000000"/>
                        </a:solidFill>
                        <a:latin typeface="Cambria Math" panose="02040503050406030204" pitchFamily="18" charset="0"/>
                      </a:rPr>
                      <m:t>(</m:t>
                    </m:r>
                    <m:r>
                      <a:rPr sz="5700" i="1">
                        <a:solidFill>
                          <a:srgbClr val="000000"/>
                        </a:solidFill>
                        <a:latin typeface="Cambria Math" panose="02040503050406030204" pitchFamily="18" charset="0"/>
                      </a:rPr>
                      <m:t>𝑧</m:t>
                    </m:r>
                    <m:r>
                      <a:rPr sz="5700" i="1">
                        <a:solidFill>
                          <a:srgbClr val="000000"/>
                        </a:solidFill>
                        <a:latin typeface="Cambria Math" panose="02040503050406030204" pitchFamily="18" charset="0"/>
                      </a:rPr>
                      <m:t>)</m:t>
                    </m:r>
                  </m:oMath>
                </a14:m>
                <a:r>
                  <a:t> with </a:t>
                </a:r>
                <a14:m>
                  <m:oMath xmlns:m="http://schemas.openxmlformats.org/officeDocument/2006/math">
                    <m:r>
                      <a:rPr sz="5700" i="1">
                        <a:solidFill>
                          <a:srgbClr val="000000"/>
                        </a:solidFill>
                        <a:latin typeface="Cambria Math" panose="02040503050406030204" pitchFamily="18" charset="0"/>
                      </a:rPr>
                      <m:t>𝑓</m:t>
                    </m:r>
                    <m:r>
                      <a:rPr sz="5700" i="1">
                        <a:solidFill>
                          <a:srgbClr val="000000"/>
                        </a:solidFill>
                        <a:latin typeface="Cambria Math" panose="02040503050406030204" pitchFamily="18" charset="0"/>
                      </a:rPr>
                      <m:t>(</m:t>
                    </m:r>
                    <m:r>
                      <a:rPr sz="5700" i="1">
                        <a:solidFill>
                          <a:srgbClr val="000000"/>
                        </a:solidFill>
                        <a:latin typeface="Cambria Math" panose="02040503050406030204" pitchFamily="18" charset="0"/>
                      </a:rPr>
                      <m:t>𝑧</m:t>
                    </m:r>
                    <m:r>
                      <a:rPr sz="5700" i="1">
                        <a:solidFill>
                          <a:srgbClr val="000000"/>
                        </a:solidFill>
                        <a:latin typeface="Cambria Math" panose="02040503050406030204" pitchFamily="18" charset="0"/>
                      </a:rPr>
                      <m:t>)=</m:t>
                    </m:r>
                    <m:sSubSup>
                      <m:sSubSupPr>
                        <m:ctrlPr>
                          <a:rPr sz="5700" i="1">
                            <a:solidFill>
                              <a:srgbClr val="000000"/>
                            </a:solidFill>
                            <a:latin typeface="Cambria Math" panose="02040503050406030204" pitchFamily="18" charset="0"/>
                          </a:rPr>
                        </m:ctrlPr>
                      </m:sSubSupPr>
                      <m:e>
                        <m:r>
                          <a:rPr sz="5700" i="1">
                            <a:solidFill>
                              <a:srgbClr val="000000"/>
                            </a:solidFill>
                            <a:latin typeface="Cambria Math" panose="02040503050406030204" pitchFamily="18" charset="0"/>
                          </a:rPr>
                          <m:t>∫</m:t>
                        </m:r>
                      </m:e>
                      <m:sub>
                        <m:r>
                          <a:rPr sz="5700" i="1">
                            <a:solidFill>
                              <a:srgbClr val="000000"/>
                            </a:solidFill>
                            <a:latin typeface="Cambria Math" panose="02040503050406030204" pitchFamily="18" charset="0"/>
                          </a:rPr>
                          <m:t>−∞</m:t>
                        </m:r>
                      </m:sub>
                      <m:sup>
                        <m:r>
                          <a:rPr sz="5700" i="1">
                            <a:solidFill>
                              <a:srgbClr val="000000"/>
                            </a:solidFill>
                            <a:latin typeface="Cambria Math" panose="02040503050406030204" pitchFamily="18" charset="0"/>
                          </a:rPr>
                          <m:t>∞</m:t>
                        </m:r>
                      </m:sup>
                    </m:sSubSup>
                    <m:r>
                      <a:rPr sz="5700" i="1">
                        <a:solidFill>
                          <a:srgbClr val="000000"/>
                        </a:solidFill>
                        <a:latin typeface="Cambria Math" panose="02040503050406030204" pitchFamily="18" charset="0"/>
                      </a:rPr>
                      <m:t>𝜙</m:t>
                    </m:r>
                    <m:r>
                      <a:rPr sz="5700" i="1">
                        <a:solidFill>
                          <a:srgbClr val="000000"/>
                        </a:solidFill>
                        <a:latin typeface="Cambria Math" panose="02040503050406030204" pitchFamily="18" charset="0"/>
                      </a:rPr>
                      <m:t>(</m:t>
                    </m:r>
                    <m:r>
                      <a:rPr sz="5700" i="1">
                        <a:solidFill>
                          <a:srgbClr val="000000"/>
                        </a:solidFill>
                        <a:latin typeface="Cambria Math" panose="02040503050406030204" pitchFamily="18" charset="0"/>
                      </a:rPr>
                      <m:t>𝑧</m:t>
                    </m:r>
                    <m:r>
                      <a:rPr sz="5700" i="1">
                        <a:solidFill>
                          <a:srgbClr val="000000"/>
                        </a:solidFill>
                        <a:latin typeface="Cambria Math" panose="02040503050406030204" pitchFamily="18" charset="0"/>
                      </a:rPr>
                      <m:t>−</m:t>
                    </m:r>
                    <m:r>
                      <a:rPr sz="5700" i="1">
                        <a:solidFill>
                          <a:srgbClr val="000000"/>
                        </a:solidFill>
                        <a:latin typeface="Cambria Math" panose="02040503050406030204" pitchFamily="18" charset="0"/>
                      </a:rPr>
                      <m:t>𝜇</m:t>
                    </m:r>
                    <m:r>
                      <a:rPr sz="5700" i="1">
                        <a:solidFill>
                          <a:srgbClr val="000000"/>
                        </a:solidFill>
                        <a:latin typeface="Cambria Math" panose="02040503050406030204" pitchFamily="18" charset="0"/>
                      </a:rPr>
                      <m:t>)</m:t>
                    </m:r>
                    <m:r>
                      <a:rPr sz="5700" i="1">
                        <a:solidFill>
                          <a:srgbClr val="000000"/>
                        </a:solidFill>
                        <a:latin typeface="Cambria Math" panose="02040503050406030204" pitchFamily="18" charset="0"/>
                      </a:rPr>
                      <m:t>𝑔</m:t>
                    </m:r>
                    <m:r>
                      <a:rPr sz="5700" i="1">
                        <a:solidFill>
                          <a:srgbClr val="000000"/>
                        </a:solidFill>
                        <a:latin typeface="Cambria Math" panose="02040503050406030204" pitchFamily="18" charset="0"/>
                      </a:rPr>
                      <m:t>(</m:t>
                    </m:r>
                    <m:r>
                      <a:rPr sz="5700" i="1">
                        <a:solidFill>
                          <a:srgbClr val="000000"/>
                        </a:solidFill>
                        <a:latin typeface="Cambria Math" panose="02040503050406030204" pitchFamily="18" charset="0"/>
                      </a:rPr>
                      <m:t>𝜇</m:t>
                    </m:r>
                    <m:r>
                      <a:rPr sz="5700" i="1">
                        <a:solidFill>
                          <a:srgbClr val="000000"/>
                        </a:solidFill>
                        <a:latin typeface="Cambria Math" panose="02040503050406030204" pitchFamily="18" charset="0"/>
                      </a:rPr>
                      <m:t>)</m:t>
                    </m:r>
                    <m:r>
                      <a:rPr sz="5700" i="1">
                        <a:solidFill>
                          <a:srgbClr val="000000"/>
                        </a:solidFill>
                        <a:latin typeface="Cambria Math" panose="02040503050406030204" pitchFamily="18" charset="0"/>
                      </a:rPr>
                      <m:t>𝑑</m:t>
                    </m:r>
                    <m:r>
                      <a:rPr sz="5700" i="1">
                        <a:solidFill>
                          <a:srgbClr val="000000"/>
                        </a:solidFill>
                        <a:latin typeface="Cambria Math" panose="02040503050406030204" pitchFamily="18" charset="0"/>
                      </a:rPr>
                      <m:t>𝜇</m:t>
                    </m:r>
                  </m:oMath>
                </a14:m>
                <a:r>
                  <a:t> and </a:t>
                </a:r>
                <a14:m>
                  <m:oMath xmlns:m="http://schemas.openxmlformats.org/officeDocument/2006/math">
                    <m:sSup>
                      <m:sSupPr>
                        <m:ctrlPr>
                          <a:rPr sz="5700">
                            <a:solidFill>
                              <a:srgbClr val="000000"/>
                            </a:solidFill>
                            <a:latin typeface="Cambria Math" panose="02040503050406030204" pitchFamily="18" charset="0"/>
                          </a:rPr>
                        </m:ctrlPr>
                      </m:sSupPr>
                      <m:e>
                        <m:r>
                          <a:rPr sz="5700" i="1">
                            <a:solidFill>
                              <a:srgbClr val="000000"/>
                            </a:solidFill>
                            <a:latin typeface="Cambria Math" panose="02040503050406030204" pitchFamily="18" charset="0"/>
                          </a:rPr>
                          <m:t>𝑓</m:t>
                        </m:r>
                      </m:e>
                      <m:sup>
                        <m:r>
                          <a:rPr sz="5700" i="1">
                            <a:solidFill>
                              <a:srgbClr val="000000"/>
                            </a:solidFill>
                            <a:latin typeface="Cambria Math" panose="02040503050406030204" pitchFamily="18" charset="0"/>
                          </a:rPr>
                          <m:t>′</m:t>
                        </m:r>
                      </m:sup>
                    </m:sSup>
                    <m:r>
                      <a:rPr sz="5700" i="1">
                        <a:solidFill>
                          <a:srgbClr val="000000"/>
                        </a:solidFill>
                        <a:latin typeface="Cambria Math" panose="02040503050406030204" pitchFamily="18" charset="0"/>
                      </a:rPr>
                      <m:t>(</m:t>
                    </m:r>
                    <m:r>
                      <a:rPr sz="5700" i="1">
                        <a:solidFill>
                          <a:srgbClr val="000000"/>
                        </a:solidFill>
                        <a:latin typeface="Cambria Math" panose="02040503050406030204" pitchFamily="18" charset="0"/>
                      </a:rPr>
                      <m:t>𝑧</m:t>
                    </m:r>
                    <m:r>
                      <a:rPr sz="5700" i="1">
                        <a:solidFill>
                          <a:srgbClr val="000000"/>
                        </a:solidFill>
                        <a:latin typeface="Cambria Math" panose="02040503050406030204" pitchFamily="18" charset="0"/>
                      </a:rPr>
                      <m:t>)=</m:t>
                    </m:r>
                    <m:r>
                      <a:rPr sz="5700" i="1">
                        <a:solidFill>
                          <a:srgbClr val="000000"/>
                        </a:solidFill>
                        <a:latin typeface="Cambria Math" panose="02040503050406030204" pitchFamily="18" charset="0"/>
                      </a:rPr>
                      <m:t>𝑑𝑓</m:t>
                    </m:r>
                    <m:r>
                      <a:rPr sz="5700" i="1">
                        <a:solidFill>
                          <a:srgbClr val="000000"/>
                        </a:solidFill>
                        <a:latin typeface="Cambria Math" panose="02040503050406030204" pitchFamily="18" charset="0"/>
                      </a:rPr>
                      <m:t>(</m:t>
                    </m:r>
                    <m:r>
                      <a:rPr sz="5700" i="1">
                        <a:solidFill>
                          <a:srgbClr val="000000"/>
                        </a:solidFill>
                        <a:latin typeface="Cambria Math" panose="02040503050406030204" pitchFamily="18" charset="0"/>
                      </a:rPr>
                      <m:t>𝑧</m:t>
                    </m:r>
                    <m:r>
                      <a:rPr sz="5700" i="1">
                        <a:solidFill>
                          <a:srgbClr val="000000"/>
                        </a:solidFill>
                        <a:latin typeface="Cambria Math" panose="02040503050406030204" pitchFamily="18" charset="0"/>
                      </a:rPr>
                      <m:t>)/</m:t>
                    </m:r>
                    <m:r>
                      <a:rPr sz="5700" i="1">
                        <a:solidFill>
                          <a:srgbClr val="000000"/>
                        </a:solidFill>
                        <a:latin typeface="Cambria Math" panose="02040503050406030204" pitchFamily="18" charset="0"/>
                      </a:rPr>
                      <m:t>𝑑𝑧</m:t>
                    </m:r>
                  </m:oMath>
                </a14:m>
                <a:r>
                  <a:t>.</a:t>
                </a:r>
              </a:p>
              <a:p>
                <a:pPr marL="1207008" lvl="1" indent="-603504" defTabSz="2413955">
                  <a:spcBef>
                    <a:spcPts val="4400"/>
                  </a:spcBef>
                  <a:defRPr sz="4752"/>
                </a:pPr>
                <a:r>
                  <a:t>The marginal density of </a:t>
                </a:r>
                <a14:m>
                  <m:oMath xmlns:m="http://schemas.openxmlformats.org/officeDocument/2006/math">
                    <m:r>
                      <a:rPr sz="5700" i="1">
                        <a:solidFill>
                          <a:srgbClr val="000000"/>
                        </a:solidFill>
                        <a:latin typeface="Cambria Math" panose="02040503050406030204" pitchFamily="18" charset="0"/>
                      </a:rPr>
                      <m:t>𝑧</m:t>
                    </m:r>
                  </m:oMath>
                </a14:m>
                <a:r>
                  <a:t> in the normal hierarchical model is </a:t>
                </a:r>
                <a14:m>
                  <m:oMath xmlns:m="http://schemas.openxmlformats.org/officeDocument/2006/math">
                    <m:r>
                      <a:rPr sz="5700" i="1">
                        <a:solidFill>
                          <a:srgbClr val="000000"/>
                        </a:solidFill>
                        <a:latin typeface="Cambria Math" panose="02040503050406030204" pitchFamily="18" charset="0"/>
                      </a:rPr>
                      <m:t>𝑓</m:t>
                    </m:r>
                    <m:r>
                      <a:rPr sz="5700" i="1">
                        <a:solidFill>
                          <a:srgbClr val="000000"/>
                        </a:solidFill>
                        <a:latin typeface="Cambria Math" panose="02040503050406030204" pitchFamily="18" charset="0"/>
                      </a:rPr>
                      <m:t>(</m:t>
                    </m:r>
                    <m:r>
                      <a:rPr sz="5700" i="1">
                        <a:solidFill>
                          <a:srgbClr val="000000"/>
                        </a:solidFill>
                        <a:latin typeface="Cambria Math" panose="02040503050406030204" pitchFamily="18" charset="0"/>
                      </a:rPr>
                      <m:t>𝑧</m:t>
                    </m:r>
                    <m:r>
                      <a:rPr sz="5700" i="1">
                        <a:solidFill>
                          <a:srgbClr val="000000"/>
                        </a:solidFill>
                        <a:latin typeface="Cambria Math" panose="02040503050406030204" pitchFamily="18" charset="0"/>
                      </a:rPr>
                      <m:t>)</m:t>
                    </m:r>
                  </m:oMath>
                </a14:m>
                <a:r>
                  <a:t>.</a:t>
                </a:r>
              </a:p>
              <a:p>
                <a:pPr marL="1207008" lvl="1" indent="-603504" defTabSz="2413955">
                  <a:spcBef>
                    <a:spcPts val="4400"/>
                  </a:spcBef>
                  <a:defRPr sz="4752"/>
                </a:pPr>
                <a:r>
                  <a:t>If we observe </a:t>
                </a:r>
                <a14:m>
                  <m:oMath xmlns:m="http://schemas.openxmlformats.org/officeDocument/2006/math">
                    <m:r>
                      <a:rPr sz="5700" i="1">
                        <a:solidFill>
                          <a:srgbClr val="000000"/>
                        </a:solidFill>
                        <a:latin typeface="Cambria Math" panose="02040503050406030204" pitchFamily="18" charset="0"/>
                      </a:rPr>
                      <m:t>𝑧</m:t>
                    </m:r>
                    <m:r>
                      <a:rPr sz="5700" i="1">
                        <a:solidFill>
                          <a:srgbClr val="000000"/>
                        </a:solidFill>
                        <a:latin typeface="Cambria Math" panose="02040503050406030204" pitchFamily="18" charset="0"/>
                      </a:rPr>
                      <m:t>=(</m:t>
                    </m:r>
                    <m:sSub>
                      <m:sSubPr>
                        <m:ctrlPr>
                          <a:rPr sz="5700" i="1">
                            <a:solidFill>
                              <a:srgbClr val="000000"/>
                            </a:solidFill>
                            <a:latin typeface="Cambria Math" panose="02040503050406030204" pitchFamily="18" charset="0"/>
                          </a:rPr>
                        </m:ctrlPr>
                      </m:sSubPr>
                      <m:e>
                        <m:r>
                          <a:rPr sz="5700" i="1">
                            <a:solidFill>
                              <a:srgbClr val="000000"/>
                            </a:solidFill>
                            <a:latin typeface="Cambria Math" panose="02040503050406030204" pitchFamily="18" charset="0"/>
                          </a:rPr>
                          <m:t>𝑧</m:t>
                        </m:r>
                      </m:e>
                      <m:sub>
                        <m:r>
                          <a:rPr sz="5700" i="1">
                            <a:solidFill>
                              <a:srgbClr val="000000"/>
                            </a:solidFill>
                            <a:latin typeface="Cambria Math" panose="02040503050406030204" pitchFamily="18" charset="0"/>
                          </a:rPr>
                          <m:t>1</m:t>
                        </m:r>
                      </m:sub>
                    </m:sSub>
                    <m:r>
                      <a:rPr sz="5700" i="1">
                        <a:solidFill>
                          <a:srgbClr val="000000"/>
                        </a:solidFill>
                        <a:latin typeface="Cambria Math" panose="02040503050406030204" pitchFamily="18" charset="0"/>
                      </a:rPr>
                      <m:t>,…,</m:t>
                    </m:r>
                    <m:sSub>
                      <m:sSubPr>
                        <m:ctrlPr>
                          <a:rPr sz="5700" i="1">
                            <a:solidFill>
                              <a:srgbClr val="000000"/>
                            </a:solidFill>
                            <a:latin typeface="Cambria Math" panose="02040503050406030204" pitchFamily="18" charset="0"/>
                          </a:rPr>
                        </m:ctrlPr>
                      </m:sSubPr>
                      <m:e>
                        <m:r>
                          <a:rPr sz="5700" i="1">
                            <a:solidFill>
                              <a:srgbClr val="000000"/>
                            </a:solidFill>
                            <a:latin typeface="Cambria Math" panose="02040503050406030204" pitchFamily="18" charset="0"/>
                          </a:rPr>
                          <m:t>𝑧</m:t>
                        </m:r>
                      </m:e>
                      <m:sub>
                        <m:r>
                          <a:rPr sz="5700" i="1">
                            <a:solidFill>
                              <a:srgbClr val="000000"/>
                            </a:solidFill>
                            <a:latin typeface="Cambria Math" panose="02040503050406030204" pitchFamily="18" charset="0"/>
                          </a:rPr>
                          <m:t>𝑁</m:t>
                        </m:r>
                      </m:sub>
                    </m:sSub>
                    <m:r>
                      <a:rPr sz="5700" i="1">
                        <a:solidFill>
                          <a:srgbClr val="000000"/>
                        </a:solidFill>
                        <a:latin typeface="Cambria Math" panose="02040503050406030204" pitchFamily="18" charset="0"/>
                      </a:rPr>
                      <m:t>)</m:t>
                    </m:r>
                  </m:oMath>
                </a14:m>
                <a:r>
                  <a:t> and </a:t>
                </a:r>
                <a14:m>
                  <m:oMath xmlns:m="http://schemas.openxmlformats.org/officeDocument/2006/math">
                    <m:r>
                      <a:rPr sz="5700" i="1">
                        <a:solidFill>
                          <a:srgbClr val="000000"/>
                        </a:solidFill>
                        <a:latin typeface="Cambria Math" panose="02040503050406030204" pitchFamily="18" charset="0"/>
                      </a:rPr>
                      <m:t>(</m:t>
                    </m:r>
                    <m:sSub>
                      <m:sSubPr>
                        <m:ctrlPr>
                          <a:rPr sz="5700" i="1">
                            <a:solidFill>
                              <a:srgbClr val="000000"/>
                            </a:solidFill>
                            <a:latin typeface="Cambria Math" panose="02040503050406030204" pitchFamily="18" charset="0"/>
                          </a:rPr>
                        </m:ctrlPr>
                      </m:sSubPr>
                      <m:e>
                        <m:r>
                          <a:rPr sz="5700" i="1">
                            <a:solidFill>
                              <a:srgbClr val="000000"/>
                            </a:solidFill>
                            <a:latin typeface="Cambria Math" panose="02040503050406030204" pitchFamily="18" charset="0"/>
                          </a:rPr>
                          <m:t>𝜇</m:t>
                        </m:r>
                      </m:e>
                      <m:sub>
                        <m:r>
                          <a:rPr sz="5700" i="1">
                            <a:solidFill>
                              <a:srgbClr val="000000"/>
                            </a:solidFill>
                            <a:latin typeface="Cambria Math" panose="02040503050406030204" pitchFamily="18" charset="0"/>
                          </a:rPr>
                          <m:t>𝑖</m:t>
                        </m:r>
                      </m:sub>
                    </m:sSub>
                    <m:r>
                      <a:rPr sz="5700" i="1">
                        <a:solidFill>
                          <a:srgbClr val="000000"/>
                        </a:solidFill>
                        <a:latin typeface="Cambria Math" panose="02040503050406030204" pitchFamily="18" charset="0"/>
                      </a:rPr>
                      <m:t>,</m:t>
                    </m:r>
                    <m:sSub>
                      <m:sSubPr>
                        <m:ctrlPr>
                          <a:rPr sz="5700" i="1">
                            <a:solidFill>
                              <a:srgbClr val="000000"/>
                            </a:solidFill>
                            <a:latin typeface="Cambria Math" panose="02040503050406030204" pitchFamily="18" charset="0"/>
                          </a:rPr>
                        </m:ctrlPr>
                      </m:sSubPr>
                      <m:e>
                        <m:r>
                          <a:rPr sz="5700" i="1">
                            <a:solidFill>
                              <a:srgbClr val="000000"/>
                            </a:solidFill>
                            <a:latin typeface="Cambria Math" panose="02040503050406030204" pitchFamily="18" charset="0"/>
                          </a:rPr>
                          <m:t>𝑧</m:t>
                        </m:r>
                      </m:e>
                      <m:sub>
                        <m:r>
                          <a:rPr sz="5700" i="1">
                            <a:solidFill>
                              <a:srgbClr val="000000"/>
                            </a:solidFill>
                            <a:latin typeface="Cambria Math" panose="02040503050406030204" pitchFamily="18" charset="0"/>
                          </a:rPr>
                          <m:t>𝑖</m:t>
                        </m:r>
                      </m:sub>
                    </m:sSub>
                    <m:r>
                      <a:rPr sz="5700" i="1">
                        <a:solidFill>
                          <a:srgbClr val="000000"/>
                        </a:solidFill>
                        <a:latin typeface="Cambria Math" panose="02040503050406030204" pitchFamily="18" charset="0"/>
                      </a:rPr>
                      <m:t>)</m:t>
                    </m:r>
                  </m:oMath>
                </a14:m>
                <a:r>
                  <a:t>, we can fit a density estimator to approximate </a:t>
                </a:r>
                <a14:m>
                  <m:oMath xmlns:m="http://schemas.openxmlformats.org/officeDocument/2006/math">
                    <m:limUpp>
                      <m:limUppPr>
                        <m:ctrlPr>
                          <a:rPr sz="5700">
                            <a:solidFill>
                              <a:srgbClr val="000000"/>
                            </a:solidFill>
                            <a:latin typeface="Cambria Math" panose="02040503050406030204" pitchFamily="18" charset="0"/>
                          </a:rPr>
                        </m:ctrlPr>
                      </m:limUppPr>
                      <m:e>
                        <m:r>
                          <a:rPr sz="5700" i="1">
                            <a:solidFill>
                              <a:srgbClr val="000000"/>
                            </a:solidFill>
                            <a:latin typeface="Cambria Math" panose="02040503050406030204" pitchFamily="18" charset="0"/>
                          </a:rPr>
                          <m:t>𝑓</m:t>
                        </m:r>
                      </m:e>
                      <m:lim>
                        <m:r>
                          <a:rPr sz="5700" i="1">
                            <a:solidFill>
                              <a:srgbClr val="000000"/>
                            </a:solidFill>
                            <a:latin typeface="Cambria Math" panose="02040503050406030204" pitchFamily="18" charset="0"/>
                          </a:rPr>
                          <m:t>̂</m:t>
                        </m:r>
                      </m:lim>
                    </m:limUpp>
                    <m:r>
                      <a:rPr sz="5700" i="1">
                        <a:solidFill>
                          <a:srgbClr val="000000"/>
                        </a:solidFill>
                        <a:latin typeface="Cambria Math" panose="02040503050406030204" pitchFamily="18" charset="0"/>
                      </a:rPr>
                      <m:t>(</m:t>
                    </m:r>
                    <m:r>
                      <a:rPr sz="5700" i="1">
                        <a:solidFill>
                          <a:srgbClr val="000000"/>
                        </a:solidFill>
                        <a:latin typeface="Cambria Math" panose="02040503050406030204" pitchFamily="18" charset="0"/>
                      </a:rPr>
                      <m:t>𝑧</m:t>
                    </m:r>
                    <m:r>
                      <a:rPr sz="5700" i="1">
                        <a:solidFill>
                          <a:srgbClr val="000000"/>
                        </a:solidFill>
                        <a:latin typeface="Cambria Math" panose="02040503050406030204" pitchFamily="18" charset="0"/>
                      </a:rPr>
                      <m:t>)</m:t>
                    </m:r>
                  </m:oMath>
                </a14:m>
                <a:r>
                  <a:t>, and then use the equation above to approximate </a:t>
                </a:r>
                <a14:m>
                  <m:oMath xmlns:m="http://schemas.openxmlformats.org/officeDocument/2006/math">
                    <m:limUpp>
                      <m:limUppPr>
                        <m:ctrlPr>
                          <a:rPr sz="5700">
                            <a:solidFill>
                              <a:srgbClr val="000000"/>
                            </a:solidFill>
                            <a:latin typeface="Cambria Math" panose="02040503050406030204" pitchFamily="18" charset="0"/>
                          </a:rPr>
                        </m:ctrlPr>
                      </m:limUppPr>
                      <m:e>
                        <m:r>
                          <a:rPr sz="5700" i="1">
                            <a:solidFill>
                              <a:srgbClr val="000000"/>
                            </a:solidFill>
                            <a:latin typeface="Cambria Math" panose="02040503050406030204" pitchFamily="18" charset="0"/>
                          </a:rPr>
                          <m:t>𝐸</m:t>
                        </m:r>
                      </m:e>
                      <m:lim>
                        <m:r>
                          <a:rPr sz="5700" i="1">
                            <a:solidFill>
                              <a:srgbClr val="000000"/>
                            </a:solidFill>
                            <a:latin typeface="Cambria Math" panose="02040503050406030204" pitchFamily="18" charset="0"/>
                          </a:rPr>
                          <m:t>̂</m:t>
                        </m:r>
                      </m:lim>
                    </m:limUpp>
                    <m:r>
                      <a:rPr sz="5700" i="1">
                        <a:solidFill>
                          <a:srgbClr val="000000"/>
                        </a:solidFill>
                        <a:latin typeface="Cambria Math" panose="02040503050406030204" pitchFamily="18" charset="0"/>
                      </a:rPr>
                      <m:t>[</m:t>
                    </m:r>
                    <m:sSub>
                      <m:sSubPr>
                        <m:ctrlPr>
                          <a:rPr sz="5700" i="1">
                            <a:solidFill>
                              <a:srgbClr val="000000"/>
                            </a:solidFill>
                            <a:latin typeface="Cambria Math" panose="02040503050406030204" pitchFamily="18" charset="0"/>
                          </a:rPr>
                        </m:ctrlPr>
                      </m:sSubPr>
                      <m:e>
                        <m:r>
                          <a:rPr sz="5700" i="1">
                            <a:solidFill>
                              <a:srgbClr val="000000"/>
                            </a:solidFill>
                            <a:latin typeface="Cambria Math" panose="02040503050406030204" pitchFamily="18" charset="0"/>
                          </a:rPr>
                          <m:t>𝜇</m:t>
                        </m:r>
                      </m:e>
                      <m:sub>
                        <m:r>
                          <a:rPr sz="5700" i="1">
                            <a:solidFill>
                              <a:srgbClr val="000000"/>
                            </a:solidFill>
                            <a:latin typeface="Cambria Math" panose="02040503050406030204" pitchFamily="18" charset="0"/>
                          </a:rPr>
                          <m:t>𝑖</m:t>
                        </m:r>
                      </m:sub>
                    </m:sSub>
                    <m:r>
                      <a:rPr sz="5700" i="1">
                        <a:solidFill>
                          <a:srgbClr val="000000"/>
                        </a:solidFill>
                        <a:latin typeface="Cambria Math" panose="02040503050406030204" pitchFamily="18" charset="0"/>
                      </a:rPr>
                      <m:t>|</m:t>
                    </m:r>
                    <m:sSub>
                      <m:sSubPr>
                        <m:ctrlPr>
                          <a:rPr sz="5700" i="1">
                            <a:solidFill>
                              <a:srgbClr val="000000"/>
                            </a:solidFill>
                            <a:latin typeface="Cambria Math" panose="02040503050406030204" pitchFamily="18" charset="0"/>
                          </a:rPr>
                        </m:ctrlPr>
                      </m:sSubPr>
                      <m:e>
                        <m:r>
                          <a:rPr sz="5700" i="1">
                            <a:solidFill>
                              <a:srgbClr val="000000"/>
                            </a:solidFill>
                            <a:latin typeface="Cambria Math" panose="02040503050406030204" pitchFamily="18" charset="0"/>
                          </a:rPr>
                          <m:t>𝑧</m:t>
                        </m:r>
                      </m:e>
                      <m:sub>
                        <m:r>
                          <a:rPr sz="5700" i="1">
                            <a:solidFill>
                              <a:srgbClr val="000000"/>
                            </a:solidFill>
                            <a:latin typeface="Cambria Math" panose="02040503050406030204" pitchFamily="18" charset="0"/>
                          </a:rPr>
                          <m:t>𝑖</m:t>
                        </m:r>
                      </m:sub>
                    </m:sSub>
                    <m:r>
                      <a:rPr sz="5700" i="1">
                        <a:solidFill>
                          <a:srgbClr val="000000"/>
                        </a:solidFill>
                        <a:latin typeface="Cambria Math" panose="02040503050406030204" pitchFamily="18" charset="0"/>
                      </a:rPr>
                      <m:t>]</m:t>
                    </m:r>
                  </m:oMath>
                </a14:m>
                <a:r>
                  <a:t>.</a:t>
                </a:r>
                <a:endParaRPr sz="4800"/>
              </a:p>
            </p:txBody>
          </p:sp>
        </mc:Choice>
        <mc:Fallback>
          <p:sp>
            <p:nvSpPr>
              <p:cNvPr id="227" name="We can compute this in the Bayesian set up:…"/>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792" t="-4301" b="-1382"/>
                </a:stretch>
              </a:blipFill>
            </p:spPr>
            <p:txBody>
              <a:bodyPr/>
              <a:lstStyle/>
              <a:p>
                <a:r>
                  <a:rPr lang="en-US">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2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2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1" build="p" bldLvl="5"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Normal hierarchical model"/>
          <p:cNvSpPr txBox="1">
            <a:spLocks noGrp="1"/>
          </p:cNvSpPr>
          <p:nvPr>
            <p:ph type="title"/>
          </p:nvPr>
        </p:nvSpPr>
        <p:spPr>
          <a:prstGeom prst="rect">
            <a:avLst/>
          </a:prstGeom>
        </p:spPr>
        <p:txBody>
          <a:bodyPr/>
          <a:lstStyle/>
          <a:p>
            <a:r>
              <a:t>Normal hierarchical model</a:t>
            </a:r>
          </a:p>
        </p:txBody>
      </p:sp>
      <p:pic>
        <p:nvPicPr>
          <p:cNvPr id="230" name="Image" descr="Image"/>
          <p:cNvPicPr>
            <a:picLocks noChangeAspect="1"/>
          </p:cNvPicPr>
          <p:nvPr/>
        </p:nvPicPr>
        <p:blipFill>
          <a:blip r:embed="rId2"/>
          <a:stretch>
            <a:fillRect/>
          </a:stretch>
        </p:blipFill>
        <p:spPr>
          <a:xfrm>
            <a:off x="2347363" y="2356928"/>
            <a:ext cx="19689274" cy="10756391"/>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Normal hierarchical model"/>
          <p:cNvSpPr txBox="1">
            <a:spLocks noGrp="1"/>
          </p:cNvSpPr>
          <p:nvPr>
            <p:ph type="title"/>
          </p:nvPr>
        </p:nvSpPr>
        <p:spPr>
          <a:prstGeom prst="rect">
            <a:avLst/>
          </a:prstGeom>
        </p:spPr>
        <p:txBody>
          <a:bodyPr/>
          <a:lstStyle/>
          <a:p>
            <a:r>
              <a:t>Normal hierarchical model</a:t>
            </a:r>
          </a:p>
        </p:txBody>
      </p:sp>
      <mc:AlternateContent xmlns:mc="http://schemas.openxmlformats.org/markup-compatibility/2006">
        <mc:Choice xmlns:a14="http://schemas.microsoft.com/office/drawing/2010/main" Requires="a14">
          <p:sp>
            <p:nvSpPr>
              <p:cNvPr id="233" name="Gene 610 has the largest z-value with   and an estimated effect size  .…"/>
              <p:cNvSpPr txBox="1">
                <a:spLocks noGrp="1"/>
              </p:cNvSpPr>
              <p:nvPr>
                <p:ph type="body" idx="1"/>
              </p:nvPr>
            </p:nvSpPr>
            <p:spPr>
              <a:xfrm>
                <a:off x="1206500" y="4172304"/>
                <a:ext cx="21971000" cy="8256012"/>
              </a:xfrm>
              <a:prstGeom prst="rect">
                <a:avLst/>
              </a:prstGeom>
            </p:spPr>
            <p:txBody>
              <a:bodyPr/>
              <a:lstStyle/>
              <a:p>
                <a:pPr marL="554736" indent="-554736" defTabSz="2218888">
                  <a:spcBef>
                    <a:spcPts val="4000"/>
                  </a:spcBef>
                  <a:defRPr sz="4368"/>
                </a:pPr>
                <a:r>
                  <a:t>Gene 610 has the largest </a:t>
                </a:r>
                <a:r>
                  <a:rPr i="1"/>
                  <a:t>z</a:t>
                </a:r>
                <a:r>
                  <a:t>-value with </a:t>
                </a:r>
                <a14:m>
                  <m:oMath xmlns:m="http://schemas.openxmlformats.org/officeDocument/2006/math">
                    <m:sSub>
                      <m:sSubPr>
                        <m:ctrlPr>
                          <a:rPr sz="5250">
                            <a:solidFill>
                              <a:srgbClr val="000000"/>
                            </a:solidFill>
                            <a:latin typeface="Cambria Math" panose="02040503050406030204" pitchFamily="18" charset="0"/>
                          </a:rPr>
                        </m:ctrlPr>
                      </m:sSubPr>
                      <m:e>
                        <m:r>
                          <a:rPr sz="5250" i="1">
                            <a:solidFill>
                              <a:srgbClr val="000000"/>
                            </a:solidFill>
                            <a:latin typeface="Cambria Math" panose="02040503050406030204" pitchFamily="18" charset="0"/>
                          </a:rPr>
                          <m:t>𝑧</m:t>
                        </m:r>
                      </m:e>
                      <m:sub>
                        <m:r>
                          <a:rPr sz="5250" i="1">
                            <a:solidFill>
                              <a:srgbClr val="000000"/>
                            </a:solidFill>
                            <a:latin typeface="Cambria Math" panose="02040503050406030204" pitchFamily="18" charset="0"/>
                          </a:rPr>
                          <m:t>610</m:t>
                        </m:r>
                      </m:sub>
                    </m:sSub>
                    <m:r>
                      <a:rPr sz="5250" i="1">
                        <a:solidFill>
                          <a:srgbClr val="000000"/>
                        </a:solidFill>
                        <a:latin typeface="Cambria Math" panose="02040503050406030204" pitchFamily="18" charset="0"/>
                      </a:rPr>
                      <m:t>=5.29</m:t>
                    </m:r>
                  </m:oMath>
                </a14:m>
                <a:r>
                  <a:t> and an estimated effect size </a:t>
                </a:r>
                <a14:m>
                  <m:oMath xmlns:m="http://schemas.openxmlformats.org/officeDocument/2006/math">
                    <m:sSub>
                      <m:sSubPr>
                        <m:ctrlPr>
                          <a:rPr sz="5250">
                            <a:solidFill>
                              <a:srgbClr val="000000"/>
                            </a:solidFill>
                            <a:latin typeface="Cambria Math" panose="02040503050406030204" pitchFamily="18" charset="0"/>
                          </a:rPr>
                        </m:ctrlPr>
                      </m:sSubPr>
                      <m:e>
                        <m:limUpp>
                          <m:limUppPr>
                            <m:ctrlPr>
                              <a:rPr sz="5250">
                                <a:solidFill>
                                  <a:srgbClr val="000000"/>
                                </a:solidFill>
                                <a:latin typeface="Cambria Math" panose="02040503050406030204" pitchFamily="18" charset="0"/>
                              </a:rPr>
                            </m:ctrlPr>
                          </m:limUppPr>
                          <m:e>
                            <m:r>
                              <a:rPr sz="5250" i="1">
                                <a:solidFill>
                                  <a:srgbClr val="000000"/>
                                </a:solidFill>
                                <a:latin typeface="Cambria Math" panose="02040503050406030204" pitchFamily="18" charset="0"/>
                              </a:rPr>
                              <m:t>𝜇</m:t>
                            </m:r>
                          </m:e>
                          <m:lim>
                            <m:r>
                              <a:rPr sz="5250" i="1">
                                <a:solidFill>
                                  <a:srgbClr val="000000"/>
                                </a:solidFill>
                                <a:latin typeface="Cambria Math" panose="02040503050406030204" pitchFamily="18" charset="0"/>
                              </a:rPr>
                              <m:t>̂</m:t>
                            </m:r>
                          </m:lim>
                        </m:limUpp>
                      </m:e>
                      <m:sub>
                        <m:r>
                          <a:rPr sz="5250" i="1">
                            <a:solidFill>
                              <a:srgbClr val="000000"/>
                            </a:solidFill>
                            <a:latin typeface="Cambria Math" panose="02040503050406030204" pitchFamily="18" charset="0"/>
                          </a:rPr>
                          <m:t>610</m:t>
                        </m:r>
                      </m:sub>
                    </m:sSub>
                    <m:r>
                      <a:rPr sz="5250" i="1">
                        <a:solidFill>
                          <a:srgbClr val="000000"/>
                        </a:solidFill>
                        <a:latin typeface="Cambria Math" panose="02040503050406030204" pitchFamily="18" charset="0"/>
                      </a:rPr>
                      <m:t>=4.11</m:t>
                    </m:r>
                  </m:oMath>
                </a14:m>
                <a:r>
                  <a:t>. </a:t>
                </a:r>
              </a:p>
              <a:p>
                <a:pPr marL="554736" indent="-554736" defTabSz="2218888">
                  <a:spcBef>
                    <a:spcPts val="4000"/>
                  </a:spcBef>
                  <a:defRPr sz="4368"/>
                </a:pPr>
                <a:r>
                  <a:t>Estimated effect sizes are shrunk toward the origin (regression to the mean): selection bias.</a:t>
                </a:r>
              </a:p>
              <a:p>
                <a:pPr marL="1109472" lvl="1" indent="-554736" defTabSz="2218888">
                  <a:spcBef>
                    <a:spcPts val="4000"/>
                  </a:spcBef>
                  <a:defRPr sz="4368"/>
                </a:pPr>
                <a:r>
                  <a:t>The top 10 genes were winners in a competition with 6023 others; in addition to being “good”, they’ve probably been “lucky”.</a:t>
                </a:r>
              </a:p>
              <a:p>
                <a:pPr marL="554736" indent="-554736" defTabSz="2218888">
                  <a:spcBef>
                    <a:spcPts val="4000"/>
                  </a:spcBef>
                  <a:defRPr sz="4368"/>
                </a:pPr>
                <a:r>
                  <a:t>Bayes estimate are immune to selection bias!</a:t>
                </a:r>
              </a:p>
              <a:p>
                <a:pPr marL="1109472" lvl="1" indent="-554736" defTabSz="2218888">
                  <a:spcBef>
                    <a:spcPts val="4000"/>
                  </a:spcBef>
                  <a:defRPr sz="4368"/>
                </a:pPr>
                <a:r>
                  <a:t>If </a:t>
                </a:r>
                <a14:m>
                  <m:oMath xmlns:m="http://schemas.openxmlformats.org/officeDocument/2006/math">
                    <m:sSub>
                      <m:sSubPr>
                        <m:ctrlPr>
                          <a:rPr sz="5250">
                            <a:solidFill>
                              <a:srgbClr val="000000"/>
                            </a:solidFill>
                            <a:latin typeface="Cambria Math" panose="02040503050406030204" pitchFamily="18" charset="0"/>
                          </a:rPr>
                        </m:ctrlPr>
                      </m:sSubPr>
                      <m:e>
                        <m:limUpp>
                          <m:limUppPr>
                            <m:ctrlPr>
                              <a:rPr sz="5250">
                                <a:solidFill>
                                  <a:srgbClr val="000000"/>
                                </a:solidFill>
                                <a:latin typeface="Cambria Math" panose="02040503050406030204" pitchFamily="18" charset="0"/>
                              </a:rPr>
                            </m:ctrlPr>
                          </m:limUppPr>
                          <m:e>
                            <m:r>
                              <a:rPr sz="5250" i="1">
                                <a:solidFill>
                                  <a:srgbClr val="000000"/>
                                </a:solidFill>
                                <a:latin typeface="Cambria Math" panose="02040503050406030204" pitchFamily="18" charset="0"/>
                              </a:rPr>
                              <m:t>𝜇</m:t>
                            </m:r>
                          </m:e>
                          <m:lim>
                            <m:r>
                              <a:rPr sz="5250" i="1">
                                <a:solidFill>
                                  <a:srgbClr val="000000"/>
                                </a:solidFill>
                                <a:latin typeface="Cambria Math" panose="02040503050406030204" pitchFamily="18" charset="0"/>
                              </a:rPr>
                              <m:t>̂</m:t>
                            </m:r>
                          </m:lim>
                        </m:limUpp>
                      </m:e>
                      <m:sub>
                        <m:r>
                          <a:rPr sz="5250" i="1">
                            <a:solidFill>
                              <a:srgbClr val="000000"/>
                            </a:solidFill>
                            <a:latin typeface="Cambria Math" panose="02040503050406030204" pitchFamily="18" charset="0"/>
                          </a:rPr>
                          <m:t>610</m:t>
                        </m:r>
                      </m:sub>
                    </m:sSub>
                    <m:r>
                      <a:rPr sz="5250" i="1">
                        <a:solidFill>
                          <a:srgbClr val="000000"/>
                        </a:solidFill>
                        <a:latin typeface="Cambria Math" panose="02040503050406030204" pitchFamily="18" charset="0"/>
                      </a:rPr>
                      <m:t>=4.11=</m:t>
                    </m:r>
                    <m:r>
                      <a:rPr sz="5250" i="1">
                        <a:solidFill>
                          <a:srgbClr val="000000"/>
                        </a:solidFill>
                        <a:latin typeface="Cambria Math" panose="02040503050406030204" pitchFamily="18" charset="0"/>
                      </a:rPr>
                      <m:t>𝔼</m:t>
                    </m:r>
                    <m:r>
                      <a:rPr sz="5250" i="1">
                        <a:solidFill>
                          <a:srgbClr val="000000"/>
                        </a:solidFill>
                        <a:latin typeface="Cambria Math" panose="02040503050406030204" pitchFamily="18" charset="0"/>
                      </a:rPr>
                      <m:t>[</m:t>
                    </m:r>
                    <m:sSub>
                      <m:sSubPr>
                        <m:ctrlPr>
                          <a:rPr sz="5250" i="1">
                            <a:solidFill>
                              <a:srgbClr val="000000"/>
                            </a:solidFill>
                            <a:latin typeface="Cambria Math" panose="02040503050406030204" pitchFamily="18" charset="0"/>
                          </a:rPr>
                        </m:ctrlPr>
                      </m:sSubPr>
                      <m:e>
                        <m:r>
                          <a:rPr sz="5250" i="1">
                            <a:solidFill>
                              <a:srgbClr val="000000"/>
                            </a:solidFill>
                            <a:latin typeface="Cambria Math" panose="02040503050406030204" pitchFamily="18" charset="0"/>
                          </a:rPr>
                          <m:t>𝜇</m:t>
                        </m:r>
                      </m:e>
                      <m:sub>
                        <m:r>
                          <a:rPr sz="5250" i="1">
                            <a:solidFill>
                              <a:srgbClr val="000000"/>
                            </a:solidFill>
                            <a:latin typeface="Cambria Math" panose="02040503050406030204" pitchFamily="18" charset="0"/>
                          </a:rPr>
                          <m:t>610</m:t>
                        </m:r>
                      </m:sub>
                    </m:sSub>
                    <m:r>
                      <a:rPr sz="5250" i="1">
                        <a:solidFill>
                          <a:srgbClr val="000000"/>
                        </a:solidFill>
                        <a:latin typeface="Cambria Math" panose="02040503050406030204" pitchFamily="18" charset="0"/>
                      </a:rPr>
                      <m:t>|</m:t>
                    </m:r>
                    <m:r>
                      <a:rPr sz="5250" i="1">
                        <a:solidFill>
                          <a:srgbClr val="000000"/>
                        </a:solidFill>
                        <a:latin typeface="Cambria Math" panose="02040503050406030204" pitchFamily="18" charset="0"/>
                      </a:rPr>
                      <m:t>𝐳</m:t>
                    </m:r>
                    <m:r>
                      <a:rPr sz="5250" i="1">
                        <a:solidFill>
                          <a:srgbClr val="000000"/>
                        </a:solidFill>
                        <a:latin typeface="Cambria Math" panose="02040503050406030204" pitchFamily="18" charset="0"/>
                      </a:rPr>
                      <m:t>]</m:t>
                    </m:r>
                  </m:oMath>
                </a14:m>
                <a:r>
                  <a:t>, then it would not matter if we are interested in gene 610 after examining other genes, we would still get </a:t>
                </a:r>
                <a14:m>
                  <m:oMath xmlns:m="http://schemas.openxmlformats.org/officeDocument/2006/math">
                    <m:r>
                      <a:rPr sz="5250" i="1">
                        <a:solidFill>
                          <a:srgbClr val="000000"/>
                        </a:solidFill>
                        <a:latin typeface="Cambria Math" panose="02040503050406030204" pitchFamily="18" charset="0"/>
                      </a:rPr>
                      <m:t>4.11</m:t>
                    </m:r>
                  </m:oMath>
                </a14:m>
                <a:r>
                  <a:t> as our estimate. </a:t>
                </a:r>
                <a:endParaRPr sz="4800"/>
              </a:p>
            </p:txBody>
          </p:sp>
        </mc:Choice>
        <mc:Fallback>
          <p:sp>
            <p:nvSpPr>
              <p:cNvPr id="233" name="Gene 610 has the largest z-value with   and an estimated effect size  .…"/>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618" t="-2919" r="-1561" b="-5530"/>
                </a:stretch>
              </a:blipFill>
            </p:spPr>
            <p:txBody>
              <a:bodyPr/>
              <a:lstStyle/>
              <a:p>
                <a:r>
                  <a:rPr lang="en-US">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3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3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3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3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3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1" build="p" bldLvl="5"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Normal hierarchical model"/>
          <p:cNvSpPr txBox="1">
            <a:spLocks noGrp="1"/>
          </p:cNvSpPr>
          <p:nvPr>
            <p:ph type="title"/>
          </p:nvPr>
        </p:nvSpPr>
        <p:spPr>
          <a:prstGeom prst="rect">
            <a:avLst/>
          </a:prstGeom>
        </p:spPr>
        <p:txBody>
          <a:bodyPr/>
          <a:lstStyle/>
          <a:p>
            <a:r>
              <a:t>Normal hierarchical model</a:t>
            </a:r>
          </a:p>
        </p:txBody>
      </p:sp>
      <mc:AlternateContent xmlns:mc="http://schemas.openxmlformats.org/markup-compatibility/2006">
        <mc:Choice xmlns:a14="http://schemas.microsoft.com/office/drawing/2010/main" Requires="a14">
          <p:sp>
            <p:nvSpPr>
              <p:cNvPr id="236" name="Bayes prior is a powerful statement of indirect evidence:…"/>
              <p:cNvSpPr txBox="1">
                <a:spLocks noGrp="1"/>
              </p:cNvSpPr>
              <p:nvPr>
                <p:ph type="body" idx="1"/>
              </p:nvPr>
            </p:nvSpPr>
            <p:spPr>
              <a:xfrm>
                <a:off x="1206500" y="4172304"/>
                <a:ext cx="21971000" cy="8256012"/>
              </a:xfrm>
              <a:prstGeom prst="rect">
                <a:avLst/>
              </a:prstGeom>
            </p:spPr>
            <p:txBody>
              <a:bodyPr/>
              <a:lstStyle/>
              <a:p>
                <a:pPr marL="603504" indent="-603504" defTabSz="2413955">
                  <a:spcBef>
                    <a:spcPts val="4400"/>
                  </a:spcBef>
                  <a:defRPr sz="4752"/>
                </a:pPr>
                <a:r>
                  <a:t>Bayes prior is a powerful statement of indirect evidence:</a:t>
                </a:r>
              </a:p>
              <a:p>
                <a:pPr marL="1207008" lvl="1" indent="-603504" defTabSz="2413955">
                  <a:spcBef>
                    <a:spcPts val="4400"/>
                  </a:spcBef>
                  <a:defRPr sz="4752"/>
                </a:pPr>
                <a:r>
                  <a:t>“We have an infinite number </a:t>
                </a:r>
                <a14:m>
                  <m:oMath xmlns:m="http://schemas.openxmlformats.org/officeDocument/2006/math">
                    <m:r>
                      <a:rPr sz="5700" i="1">
                        <a:solidFill>
                          <a:srgbClr val="000000"/>
                        </a:solidFill>
                        <a:latin typeface="Cambria Math" panose="02040503050406030204" pitchFamily="18" charset="0"/>
                      </a:rPr>
                      <m:t>𝑁</m:t>
                    </m:r>
                  </m:oMath>
                </a14:m>
                <a:r>
                  <a:t> of relevant prior observations </a:t>
                </a:r>
                <a14:m>
                  <m:oMath xmlns:m="http://schemas.openxmlformats.org/officeDocument/2006/math">
                    <m:r>
                      <a:rPr sz="5700" i="1">
                        <a:solidFill>
                          <a:srgbClr val="000000"/>
                        </a:solidFill>
                        <a:latin typeface="Cambria Math" panose="02040503050406030204" pitchFamily="18" charset="0"/>
                      </a:rPr>
                      <m:t>(</m:t>
                    </m:r>
                    <m:r>
                      <a:rPr sz="5700" i="1">
                        <a:solidFill>
                          <a:srgbClr val="000000"/>
                        </a:solidFill>
                        <a:latin typeface="Cambria Math" panose="02040503050406030204" pitchFamily="18" charset="0"/>
                      </a:rPr>
                      <m:t>𝜇</m:t>
                    </m:r>
                    <m:r>
                      <a:rPr sz="5700" i="1">
                        <a:solidFill>
                          <a:srgbClr val="000000"/>
                        </a:solidFill>
                        <a:latin typeface="Cambria Math" panose="02040503050406030204" pitchFamily="18" charset="0"/>
                      </a:rPr>
                      <m:t>,</m:t>
                    </m:r>
                    <m:r>
                      <a:rPr sz="5700" i="1">
                        <a:solidFill>
                          <a:srgbClr val="000000"/>
                        </a:solidFill>
                        <a:latin typeface="Cambria Math" panose="02040503050406030204" pitchFamily="18" charset="0"/>
                      </a:rPr>
                      <m:t>𝑧</m:t>
                    </m:r>
                    <m:r>
                      <a:rPr sz="5700" i="1">
                        <a:solidFill>
                          <a:srgbClr val="000000"/>
                        </a:solidFill>
                        <a:latin typeface="Cambria Math" panose="02040503050406030204" pitchFamily="18" charset="0"/>
                      </a:rPr>
                      <m:t>)</m:t>
                    </m:r>
                  </m:oMath>
                </a14:m>
                <a:r>
                  <a:t> with </a:t>
                </a:r>
                <a14:m>
                  <m:oMath xmlns:m="http://schemas.openxmlformats.org/officeDocument/2006/math">
                    <m:r>
                      <a:rPr sz="5700" i="1">
                        <a:solidFill>
                          <a:srgbClr val="000000"/>
                        </a:solidFill>
                        <a:latin typeface="Cambria Math" panose="02040503050406030204" pitchFamily="18" charset="0"/>
                      </a:rPr>
                      <m:t>𝑧</m:t>
                    </m:r>
                    <m:r>
                      <a:rPr sz="5700" i="1">
                        <a:solidFill>
                          <a:srgbClr val="000000"/>
                        </a:solidFill>
                        <a:latin typeface="Cambria Math" panose="02040503050406030204" pitchFamily="18" charset="0"/>
                      </a:rPr>
                      <m:t>=5.29</m:t>
                    </m:r>
                  </m:oMath>
                </a14:m>
                <a:r>
                  <a:t>, and, for those, the average value of </a:t>
                </a:r>
                <a14:m>
                  <m:oMath xmlns:m="http://schemas.openxmlformats.org/officeDocument/2006/math">
                    <m:r>
                      <a:rPr sz="5700" i="1">
                        <a:solidFill>
                          <a:srgbClr val="000000"/>
                        </a:solidFill>
                        <a:latin typeface="Cambria Math" panose="02040503050406030204" pitchFamily="18" charset="0"/>
                      </a:rPr>
                      <m:t>𝜇</m:t>
                    </m:r>
                  </m:oMath>
                </a14:m>
                <a:r>
                  <a:t> is 4.11.</a:t>
                </a:r>
              </a:p>
              <a:p>
                <a:pPr marL="1207008" lvl="1" indent="-603504" defTabSz="2413955">
                  <a:spcBef>
                    <a:spcPts val="4400"/>
                  </a:spcBef>
                  <a:defRPr sz="4752"/>
                </a:pPr>
                <a:r>
                  <a:t>Another way of looking at the immunity to selection bias: If </a:t>
                </a:r>
                <a14:m>
                  <m:oMath xmlns:m="http://schemas.openxmlformats.org/officeDocument/2006/math">
                    <m:r>
                      <a:rPr sz="5700" i="1">
                        <a:solidFill>
                          <a:srgbClr val="000000"/>
                        </a:solidFill>
                        <a:latin typeface="Cambria Math" panose="02040503050406030204" pitchFamily="18" charset="0"/>
                      </a:rPr>
                      <m:t>𝑁</m:t>
                    </m:r>
                    <m:r>
                      <a:rPr sz="5700" i="1">
                        <a:solidFill>
                          <a:srgbClr val="000000"/>
                        </a:solidFill>
                        <a:latin typeface="Cambria Math" panose="02040503050406030204" pitchFamily="18" charset="0"/>
                      </a:rPr>
                      <m:t>=∞</m:t>
                    </m:r>
                  </m:oMath>
                </a14:m>
                <a:r>
                  <a:t>, prior observations outweigh any selection effects in the small number of current observations.</a:t>
                </a:r>
              </a:p>
              <a:p>
                <a:pPr marL="603504" indent="-603504" defTabSz="2413955">
                  <a:spcBef>
                    <a:spcPts val="4400"/>
                  </a:spcBef>
                  <a:defRPr sz="4752"/>
                </a:pPr>
                <a:r>
                  <a:t>However, the tacit assumption of having </a:t>
                </a:r>
                <a14:m>
                  <m:oMath xmlns:m="http://schemas.openxmlformats.org/officeDocument/2006/math">
                    <m:r>
                      <a:rPr sz="5700" i="1">
                        <a:solidFill>
                          <a:srgbClr val="000000"/>
                        </a:solidFill>
                        <a:latin typeface="Cambria Math" panose="02040503050406030204" pitchFamily="18" charset="0"/>
                      </a:rPr>
                      <m:t>𝑁</m:t>
                    </m:r>
                    <m:r>
                      <a:rPr sz="5700" i="1">
                        <a:solidFill>
                          <a:srgbClr val="000000"/>
                        </a:solidFill>
                        <a:latin typeface="Cambria Math" panose="02040503050406030204" pitchFamily="18" charset="0"/>
                      </a:rPr>
                      <m:t>=∞</m:t>
                    </m:r>
                  </m:oMath>
                </a14:m>
                <a:r>
                  <a:t> relevant past cases available for an observed value of the data can lead to reckless optimism in one’s conclusions! </a:t>
                </a:r>
                <a:endParaRPr sz="4800"/>
              </a:p>
            </p:txBody>
          </p:sp>
        </mc:Choice>
        <mc:Fallback>
          <p:sp>
            <p:nvSpPr>
              <p:cNvPr id="236" name="Bayes prior is a powerful statement of indirect evidence:…"/>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792" t="-4301" r="-1156" b="-1843"/>
                </a:stretch>
              </a:blipFill>
            </p:spPr>
            <p:txBody>
              <a:bodyPr/>
              <a:lstStyle/>
              <a:p>
                <a:r>
                  <a:rPr lang="en-US">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3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3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3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1" build="p" bldLvl="5"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Frequentist-Bayes"/>
          <p:cNvSpPr txBox="1">
            <a:spLocks noGrp="1"/>
          </p:cNvSpPr>
          <p:nvPr>
            <p:ph type="title"/>
          </p:nvPr>
        </p:nvSpPr>
        <p:spPr>
          <a:prstGeom prst="rect">
            <a:avLst/>
          </a:prstGeom>
        </p:spPr>
        <p:txBody>
          <a:bodyPr/>
          <a:lstStyle/>
          <a:p>
            <a:r>
              <a:t>Frequentist-Bayes</a:t>
            </a:r>
          </a:p>
        </p:txBody>
      </p:sp>
      <p:sp>
        <p:nvSpPr>
          <p:cNvPr id="239" name="Small-sample direct-evidence:…"/>
          <p:cNvSpPr txBox="1">
            <a:spLocks noGrp="1"/>
          </p:cNvSpPr>
          <p:nvPr>
            <p:ph type="body" idx="1"/>
          </p:nvPr>
        </p:nvSpPr>
        <p:spPr>
          <a:xfrm>
            <a:off x="1206500" y="4172304"/>
            <a:ext cx="21971000" cy="8256012"/>
          </a:xfrm>
          <a:prstGeom prst="rect">
            <a:avLst/>
          </a:prstGeom>
        </p:spPr>
        <p:txBody>
          <a:bodyPr/>
          <a:lstStyle/>
          <a:p>
            <a:pPr marL="524255" indent="-524255" defTabSz="2096971">
              <a:spcBef>
                <a:spcPts val="3800"/>
              </a:spcBef>
              <a:defRPr sz="4128"/>
            </a:pPr>
            <a:r>
              <a:t>Small-sample direct-evidence:</a:t>
            </a:r>
          </a:p>
          <a:p>
            <a:pPr marL="1048511" lvl="1" indent="-524255" defTabSz="2096971">
              <a:spcBef>
                <a:spcPts val="3800"/>
              </a:spcBef>
              <a:defRPr sz="4128"/>
            </a:pPr>
            <a:r>
              <a:t>Fisherman procedures often provided a pleasant comprise: MLEs can be interpreted from both viewpoints as a preferred way of combining evidence from different sources.</a:t>
            </a:r>
          </a:p>
          <a:p>
            <a:pPr marL="1048511" lvl="1" indent="-524255" defTabSz="2096971">
              <a:spcBef>
                <a:spcPts val="3800"/>
              </a:spcBef>
              <a:defRPr sz="4128"/>
            </a:pPr>
            <a:r>
              <a:t>Fisher’s theory was developed in a small-sample direct-evidence framework.</a:t>
            </a:r>
          </a:p>
          <a:p>
            <a:pPr marL="524255" indent="-524255" defTabSz="2096971">
              <a:spcBef>
                <a:spcPts val="3800"/>
              </a:spcBef>
              <a:defRPr sz="4128"/>
            </a:pPr>
            <a:r>
              <a:t>Large-scale data indirect evidence:</a:t>
            </a:r>
          </a:p>
          <a:p>
            <a:pPr marL="1048511" lvl="1" indent="-524255" defTabSz="2096971">
              <a:spcBef>
                <a:spcPts val="3800"/>
              </a:spcBef>
              <a:defRPr sz="4128"/>
            </a:pPr>
            <a:r>
              <a:t>Empirical Bayes is the most promising for combined Bayesian-frequentist approach to Efron.</a:t>
            </a:r>
          </a:p>
          <a:p>
            <a:pPr marL="1048511" lvl="1" indent="-524255" defTabSz="2096971">
              <a:spcBef>
                <a:spcPts val="3800"/>
              </a:spcBef>
              <a:defRPr sz="4128"/>
            </a:pPr>
            <a:r>
              <a:t>“[…] but they have been “promising” for 50-plus years now, and have yet to form into a coherent theory.”</a:t>
            </a:r>
            <a:endParaRPr sz="1032"/>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2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2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1" build="p" bldLvl="5"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acit assumptions lead to paradox"/>
          <p:cNvSpPr txBox="1">
            <a:spLocks noGrp="1"/>
          </p:cNvSpPr>
          <p:nvPr>
            <p:ph type="title"/>
          </p:nvPr>
        </p:nvSpPr>
        <p:spPr>
          <a:prstGeom prst="rect">
            <a:avLst/>
          </a:prstGeom>
        </p:spPr>
        <p:txBody>
          <a:bodyPr/>
          <a:lstStyle/>
          <a:p>
            <a:r>
              <a:t>Tacit assumptions lead to paradox</a:t>
            </a:r>
          </a:p>
        </p:txBody>
      </p:sp>
      <p:pic>
        <p:nvPicPr>
          <p:cNvPr id="242" name="Image" descr="Image"/>
          <p:cNvPicPr>
            <a:picLocks noChangeAspect="1"/>
          </p:cNvPicPr>
          <p:nvPr/>
        </p:nvPicPr>
        <p:blipFill>
          <a:blip r:embed="rId2"/>
          <a:stretch>
            <a:fillRect/>
          </a:stretch>
        </p:blipFill>
        <p:spPr>
          <a:xfrm>
            <a:off x="8665352" y="2543658"/>
            <a:ext cx="7053296" cy="1068544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Introduction"/>
          <p:cNvSpPr txBox="1">
            <a:spLocks noGrp="1"/>
          </p:cNvSpPr>
          <p:nvPr>
            <p:ph type="title"/>
          </p:nvPr>
        </p:nvSpPr>
        <p:spPr>
          <a:prstGeom prst="rect">
            <a:avLst/>
          </a:prstGeom>
        </p:spPr>
        <p:txBody>
          <a:bodyPr/>
          <a:lstStyle/>
          <a:p>
            <a:r>
              <a:t>Introduction </a:t>
            </a:r>
          </a:p>
        </p:txBody>
      </p:sp>
      <p:sp>
        <p:nvSpPr>
          <p:cNvPr id="159" name="What is statistical argument?…"/>
          <p:cNvSpPr txBox="1">
            <a:spLocks noGrp="1"/>
          </p:cNvSpPr>
          <p:nvPr>
            <p:ph type="body" idx="1"/>
          </p:nvPr>
        </p:nvSpPr>
        <p:spPr>
          <a:xfrm>
            <a:off x="1206500" y="4172304"/>
            <a:ext cx="21971000" cy="8256012"/>
          </a:xfrm>
          <a:prstGeom prst="rect">
            <a:avLst/>
          </a:prstGeom>
        </p:spPr>
        <p:txBody>
          <a:bodyPr/>
          <a:lstStyle/>
          <a:p>
            <a:r>
              <a:t>What is </a:t>
            </a:r>
            <a:r>
              <a:rPr b="1"/>
              <a:t>statistical argument</a:t>
            </a:r>
            <a:r>
              <a:t>?</a:t>
            </a:r>
          </a:p>
          <a:p>
            <a:pPr lvl="1"/>
            <a:r>
              <a:t>Small pieces of often contradictory evidence are massed to produce an overall conclusion (drug efficacy). </a:t>
            </a:r>
          </a:p>
          <a:p>
            <a:r>
              <a:t>What is </a:t>
            </a:r>
            <a:r>
              <a:rPr b="1"/>
              <a:t>Bayesian statistics</a:t>
            </a:r>
            <a:r>
              <a:t>?</a:t>
            </a:r>
          </a:p>
          <a:p>
            <a:pPr lvl="1"/>
            <a:r>
              <a:t>Learning from experience: </a:t>
            </a:r>
            <a:r>
              <a:rPr i="1"/>
              <a:t>direct </a:t>
            </a:r>
            <a:r>
              <a:t>and </a:t>
            </a:r>
            <a:r>
              <a:rPr i="1"/>
              <a:t>indirect</a:t>
            </a:r>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5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5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1" build="p" bldLvl="5"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A classical paradox"/>
          <p:cNvSpPr txBox="1">
            <a:spLocks noGrp="1"/>
          </p:cNvSpPr>
          <p:nvPr>
            <p:ph type="title"/>
          </p:nvPr>
        </p:nvSpPr>
        <p:spPr>
          <a:prstGeom prst="rect">
            <a:avLst/>
          </a:prstGeom>
        </p:spPr>
        <p:txBody>
          <a:bodyPr/>
          <a:lstStyle/>
          <a:p>
            <a:r>
              <a:t>A classical paradox</a:t>
            </a:r>
          </a:p>
        </p:txBody>
      </p:sp>
      <mc:AlternateContent xmlns:mc="http://schemas.openxmlformats.org/markup-compatibility/2006">
        <mc:Choice xmlns:a14="http://schemas.microsoft.com/office/drawing/2010/main" Requires="a14">
          <p:sp>
            <p:nvSpPr>
              <p:cNvPr id="245" name="If   is a simple hypothesis and   is the result of an experiment, the following 2 phenomena can occur simultaneously:…"/>
              <p:cNvSpPr txBox="1">
                <a:spLocks noGrp="1"/>
              </p:cNvSpPr>
              <p:nvPr>
                <p:ph type="body" idx="1"/>
              </p:nvPr>
            </p:nvSpPr>
            <p:spPr>
              <a:xfrm>
                <a:off x="1206500" y="4172304"/>
                <a:ext cx="21971000" cy="8256012"/>
              </a:xfrm>
              <a:prstGeom prst="rect">
                <a:avLst/>
              </a:prstGeom>
            </p:spPr>
            <p:txBody>
              <a:bodyPr/>
              <a:lstStyle/>
              <a:p>
                <a:r>
                  <a:t>If </a:t>
                </a:r>
                <a14:m>
                  <m:oMath xmlns:m="http://schemas.openxmlformats.org/officeDocument/2006/math">
                    <m:r>
                      <a:rPr sz="5750" i="1">
                        <a:solidFill>
                          <a:srgbClr val="000000"/>
                        </a:solidFill>
                        <a:latin typeface="Cambria Math" panose="02040503050406030204" pitchFamily="18" charset="0"/>
                      </a:rPr>
                      <m:t>𝐻</m:t>
                    </m:r>
                  </m:oMath>
                </a14:m>
                <a:r>
                  <a:t> is a simple hypothesis and </a:t>
                </a:r>
                <a14:m>
                  <m:oMath xmlns:m="http://schemas.openxmlformats.org/officeDocument/2006/math">
                    <m:r>
                      <a:rPr sz="5750" i="1">
                        <a:solidFill>
                          <a:srgbClr val="000000"/>
                        </a:solidFill>
                        <a:latin typeface="Cambria Math" panose="02040503050406030204" pitchFamily="18" charset="0"/>
                      </a:rPr>
                      <m:t>𝑥</m:t>
                    </m:r>
                  </m:oMath>
                </a14:m>
                <a:r>
                  <a:t> is the result of an experiment, the following 2 phenomena can occur simultaneously:</a:t>
                </a:r>
              </a:p>
              <a:p>
                <a:pPr lvl="1"/>
                <a:r>
                  <a:t>significance test revealing that </a:t>
                </a:r>
                <a14:m>
                  <m:oMath xmlns:m="http://schemas.openxmlformats.org/officeDocument/2006/math">
                    <m:r>
                      <a:rPr sz="5750" i="1">
                        <a:solidFill>
                          <a:srgbClr val="000000"/>
                        </a:solidFill>
                        <a:latin typeface="Cambria Math" panose="02040503050406030204" pitchFamily="18" charset="0"/>
                      </a:rPr>
                      <m:t>𝑥</m:t>
                    </m:r>
                  </m:oMath>
                </a14:m>
                <a:r>
                  <a:t> is significant at 5% level</a:t>
                </a:r>
              </a:p>
              <a:p>
                <a:pPr lvl="1"/>
                <a:r>
                  <a:t>posterior probability of </a:t>
                </a:r>
                <a14:m>
                  <m:oMath xmlns:m="http://schemas.openxmlformats.org/officeDocument/2006/math">
                    <m:r>
                      <a:rPr sz="5750" i="1">
                        <a:solidFill>
                          <a:srgbClr val="000000"/>
                        </a:solidFill>
                        <a:latin typeface="Cambria Math" panose="02040503050406030204" pitchFamily="18" charset="0"/>
                      </a:rPr>
                      <m:t>𝐻</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𝑥</m:t>
                    </m:r>
                  </m:oMath>
                </a14:m>
                <a:r>
                  <a:t>  for small prior probabilities of </a:t>
                </a:r>
                <a14:m>
                  <m:oMath xmlns:m="http://schemas.openxmlformats.org/officeDocument/2006/math">
                    <m:r>
                      <a:rPr sz="5750" i="1">
                        <a:solidFill>
                          <a:srgbClr val="000000"/>
                        </a:solidFill>
                        <a:latin typeface="Cambria Math" panose="02040503050406030204" pitchFamily="18" charset="0"/>
                      </a:rPr>
                      <m:t>𝐻</m:t>
                    </m:r>
                  </m:oMath>
                </a14:m>
                <a:r>
                  <a:t> is &gt;95%</a:t>
                </a:r>
              </a:p>
            </p:txBody>
          </p:sp>
        </mc:Choice>
        <mc:Fallback>
          <p:sp>
            <p:nvSpPr>
              <p:cNvPr id="245" name="If   is a simple hypothesis and   is the result of an experiment, the following 2 phenomena can occur simultaneously:…"/>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792" t="-3226" r="-578"/>
                </a:stretch>
              </a:blipFill>
            </p:spPr>
            <p:txBody>
              <a:bodyPr/>
              <a:lstStyle/>
              <a:p>
                <a:r>
                  <a:rPr lang="en-US">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4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4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1" build="p" bldLvl="5"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Example"/>
          <p:cNvSpPr txBox="1">
            <a:spLocks noGrp="1"/>
          </p:cNvSpPr>
          <p:nvPr>
            <p:ph type="title"/>
          </p:nvPr>
        </p:nvSpPr>
        <p:spPr>
          <a:prstGeom prst="rect">
            <a:avLst/>
          </a:prstGeom>
        </p:spPr>
        <p:txBody>
          <a:bodyPr/>
          <a:lstStyle/>
          <a:p>
            <a:r>
              <a:t>Example </a:t>
            </a:r>
          </a:p>
        </p:txBody>
      </p:sp>
      <mc:AlternateContent xmlns:mc="http://schemas.openxmlformats.org/markup-compatibility/2006">
        <mc:Choice xmlns:a14="http://schemas.microsoft.com/office/drawing/2010/main" Requires="a14">
          <p:sp>
            <p:nvSpPr>
              <p:cNvPr id="248" name="Let   with known variance. Let  . Suppose the remainder prior probability is distributed uniformly over some interval  .…"/>
              <p:cNvSpPr txBox="1">
                <a:spLocks noGrp="1"/>
              </p:cNvSpPr>
              <p:nvPr>
                <p:ph type="body" idx="1"/>
              </p:nvPr>
            </p:nvSpPr>
            <p:spPr>
              <a:xfrm>
                <a:off x="1206500" y="4172304"/>
                <a:ext cx="21971000" cy="8256012"/>
              </a:xfrm>
              <a:prstGeom prst="rect">
                <a:avLst/>
              </a:prstGeom>
            </p:spPr>
            <p:txBody>
              <a:bodyPr/>
              <a:lstStyle/>
              <a:p>
                <a:r>
                  <a:t>Let </a:t>
                </a:r>
                <a14:m>
                  <m:oMath xmlns:m="http://schemas.openxmlformats.org/officeDocument/2006/math">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𝑥</m:t>
                        </m:r>
                      </m:e>
                      <m:sub>
                        <m:r>
                          <a:rPr sz="5750" i="1">
                            <a:solidFill>
                              <a:srgbClr val="000000"/>
                            </a:solidFill>
                            <a:latin typeface="Cambria Math" panose="02040503050406030204" pitchFamily="18" charset="0"/>
                          </a:rPr>
                          <m:t>1</m:t>
                        </m:r>
                      </m:sub>
                    </m:sSub>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𝑥</m:t>
                        </m:r>
                      </m:e>
                      <m:sub>
                        <m:r>
                          <a:rPr sz="5750" i="1">
                            <a:solidFill>
                              <a:srgbClr val="000000"/>
                            </a:solidFill>
                            <a:latin typeface="Cambria Math" panose="02040503050406030204" pitchFamily="18" charset="0"/>
                          </a:rPr>
                          <m:t>2</m:t>
                        </m:r>
                      </m:sub>
                    </m:sSub>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𝑥</m:t>
                        </m:r>
                      </m:e>
                      <m:sub>
                        <m:r>
                          <a:rPr sz="5750" i="1">
                            <a:solidFill>
                              <a:srgbClr val="000000"/>
                            </a:solidFill>
                            <a:latin typeface="Cambria Math" panose="02040503050406030204" pitchFamily="18" charset="0"/>
                          </a:rPr>
                          <m:t>𝑛</m:t>
                        </m:r>
                      </m:sub>
                    </m:sSub>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𝒩</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𝜃</m:t>
                    </m:r>
                    <m:r>
                      <a:rPr sz="5750" i="1">
                        <a:solidFill>
                          <a:srgbClr val="000000"/>
                        </a:solidFill>
                        <a:latin typeface="Cambria Math" panose="02040503050406030204" pitchFamily="18" charset="0"/>
                      </a:rPr>
                      <m:t>,</m:t>
                    </m:r>
                    <m:sSup>
                      <m:sSupPr>
                        <m:ctrlPr>
                          <a:rPr sz="5750" i="1">
                            <a:solidFill>
                              <a:srgbClr val="000000"/>
                            </a:solidFill>
                            <a:latin typeface="Cambria Math" panose="02040503050406030204" pitchFamily="18" charset="0"/>
                          </a:rPr>
                        </m:ctrlPr>
                      </m:sSupPr>
                      <m:e>
                        <m:r>
                          <a:rPr sz="5750" i="1">
                            <a:solidFill>
                              <a:srgbClr val="000000"/>
                            </a:solidFill>
                            <a:latin typeface="Cambria Math" panose="02040503050406030204" pitchFamily="18" charset="0"/>
                          </a:rPr>
                          <m:t>𝜎</m:t>
                        </m:r>
                      </m:e>
                      <m:sup>
                        <m:r>
                          <a:rPr sz="5750" i="1">
                            <a:solidFill>
                              <a:srgbClr val="000000"/>
                            </a:solidFill>
                            <a:latin typeface="Cambria Math" panose="02040503050406030204" pitchFamily="18" charset="0"/>
                          </a:rPr>
                          <m:t>2</m:t>
                        </m:r>
                      </m:sup>
                    </m:sSup>
                    <m:r>
                      <a:rPr sz="5750" i="1">
                        <a:solidFill>
                          <a:srgbClr val="000000"/>
                        </a:solidFill>
                        <a:latin typeface="Cambria Math" panose="02040503050406030204" pitchFamily="18" charset="0"/>
                      </a:rPr>
                      <m:t>)</m:t>
                    </m:r>
                  </m:oMath>
                </a14:m>
                <a:r>
                  <a:t> with known variance. Let </a:t>
                </a:r>
                <a14:m>
                  <m:oMath xmlns:m="http://schemas.openxmlformats.org/officeDocument/2006/math">
                    <m:r>
                      <a:rPr sz="5750" i="1">
                        <a:solidFill>
                          <a:srgbClr val="000000"/>
                        </a:solidFill>
                        <a:latin typeface="Cambria Math" panose="02040503050406030204" pitchFamily="18" charset="0"/>
                      </a:rPr>
                      <m:t>𝜋</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𝜃</m:t>
                    </m:r>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𝜃</m:t>
                        </m:r>
                      </m:e>
                      <m:sub>
                        <m:r>
                          <a:rPr sz="5750" i="1">
                            <a:solidFill>
                              <a:srgbClr val="000000"/>
                            </a:solidFill>
                            <a:latin typeface="Cambria Math" panose="02040503050406030204" pitchFamily="18" charset="0"/>
                          </a:rPr>
                          <m:t>0</m:t>
                        </m:r>
                      </m:sub>
                    </m:sSub>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𝑐</m:t>
                    </m:r>
                  </m:oMath>
                </a14:m>
                <a:r>
                  <a:t>. Suppose the remainder prior probability is distributed uniformly over some interval </a:t>
                </a:r>
                <a14:m>
                  <m:oMath xmlns:m="http://schemas.openxmlformats.org/officeDocument/2006/math">
                    <m:r>
                      <a:rPr sz="5750" i="1">
                        <a:solidFill>
                          <a:srgbClr val="000000"/>
                        </a:solidFill>
                        <a:latin typeface="Cambria Math" panose="02040503050406030204" pitchFamily="18" charset="0"/>
                      </a:rPr>
                      <m:t>𝐼</m:t>
                    </m:r>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𝜃</m:t>
                        </m:r>
                      </m:e>
                      <m:sub>
                        <m:r>
                          <a:rPr sz="5750" i="1">
                            <a:solidFill>
                              <a:srgbClr val="000000"/>
                            </a:solidFill>
                            <a:latin typeface="Cambria Math" panose="02040503050406030204" pitchFamily="18" charset="0"/>
                          </a:rPr>
                          <m:t>0</m:t>
                        </m:r>
                      </m:sub>
                    </m:sSub>
                  </m:oMath>
                </a14:m>
                <a:r>
                  <a:t>.</a:t>
                </a:r>
              </a:p>
              <a:p>
                <a:r>
                  <a:t>Then </a:t>
                </a:r>
                <a14:m>
                  <m:oMath xmlns:m="http://schemas.openxmlformats.org/officeDocument/2006/math">
                    <m:r>
                      <a:rPr sz="5750" i="1">
                        <a:solidFill>
                          <a:srgbClr val="000000"/>
                        </a:solidFill>
                        <a:latin typeface="Cambria Math" panose="02040503050406030204" pitchFamily="18" charset="0"/>
                      </a:rPr>
                      <m:t>ℙ</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𝜃</m:t>
                    </m:r>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𝜃</m:t>
                        </m:r>
                      </m:e>
                      <m:sub>
                        <m:r>
                          <a:rPr sz="5750" i="1">
                            <a:solidFill>
                              <a:srgbClr val="000000"/>
                            </a:solidFill>
                            <a:latin typeface="Cambria Math" panose="02040503050406030204" pitchFamily="18" charset="0"/>
                          </a:rPr>
                          <m:t>0</m:t>
                        </m:r>
                      </m:sub>
                    </m:sSub>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𝑋</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𝑐</m:t>
                    </m:r>
                    <m:r>
                      <m:rPr>
                        <m:sty m:val="p"/>
                      </m:rPr>
                      <a:rPr sz="5750" i="1">
                        <a:solidFill>
                          <a:srgbClr val="000000"/>
                        </a:solidFill>
                        <a:latin typeface="Cambria Math" panose="02040503050406030204" pitchFamily="18" charset="0"/>
                      </a:rPr>
                      <m:t>exp</m:t>
                    </m:r>
                    <m:d>
                      <m:dPr>
                        <m:ctrlPr>
                          <a:rPr sz="5750" i="1">
                            <a:solidFill>
                              <a:srgbClr val="000000"/>
                            </a:solidFill>
                            <a:latin typeface="Cambria Math" panose="02040503050406030204" pitchFamily="18" charset="0"/>
                          </a:rPr>
                        </m:ctrlPr>
                      </m:dPr>
                      <m:e>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𝑛</m:t>
                        </m:r>
                        <m:r>
                          <a:rPr sz="5750" i="1">
                            <a:solidFill>
                              <a:srgbClr val="000000"/>
                            </a:solidFill>
                            <a:latin typeface="Cambria Math" panose="02040503050406030204" pitchFamily="18" charset="0"/>
                          </a:rPr>
                          <m:t>(</m:t>
                        </m:r>
                        <m:bar>
                          <m:barPr>
                            <m:pos m:val="top"/>
                            <m:ctrlPr>
                              <a:rPr sz="5750" i="1">
                                <a:solidFill>
                                  <a:srgbClr val="000000"/>
                                </a:solidFill>
                                <a:latin typeface="Cambria Math" panose="02040503050406030204" pitchFamily="18" charset="0"/>
                              </a:rPr>
                            </m:ctrlPr>
                          </m:barPr>
                          <m:e>
                            <m:r>
                              <a:rPr sz="5750" i="1">
                                <a:solidFill>
                                  <a:srgbClr val="000000"/>
                                </a:solidFill>
                                <a:latin typeface="Cambria Math" panose="02040503050406030204" pitchFamily="18" charset="0"/>
                              </a:rPr>
                              <m:t>𝑥</m:t>
                            </m:r>
                          </m:e>
                        </m:bar>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𝜃</m:t>
                            </m:r>
                          </m:e>
                          <m:sub>
                            <m:r>
                              <a:rPr sz="5750" i="1">
                                <a:solidFill>
                                  <a:srgbClr val="000000"/>
                                </a:solidFill>
                                <a:latin typeface="Cambria Math" panose="02040503050406030204" pitchFamily="18" charset="0"/>
                              </a:rPr>
                              <m:t>0</m:t>
                            </m:r>
                          </m:sub>
                        </m:sSub>
                        <m:sSup>
                          <m:sSupPr>
                            <m:ctrlPr>
                              <a:rPr sz="5750" i="1">
                                <a:solidFill>
                                  <a:srgbClr val="000000"/>
                                </a:solidFill>
                                <a:latin typeface="Cambria Math" panose="02040503050406030204" pitchFamily="18" charset="0"/>
                              </a:rPr>
                            </m:ctrlPr>
                          </m:sSupPr>
                          <m:e>
                            <m:r>
                              <a:rPr sz="5750" i="1">
                                <a:solidFill>
                                  <a:srgbClr val="000000"/>
                                </a:solidFill>
                                <a:latin typeface="Cambria Math" panose="02040503050406030204" pitchFamily="18" charset="0"/>
                              </a:rPr>
                              <m:t>)</m:t>
                            </m:r>
                          </m:e>
                          <m:sup>
                            <m:r>
                              <a:rPr sz="5750" i="1">
                                <a:solidFill>
                                  <a:srgbClr val="000000"/>
                                </a:solidFill>
                                <a:latin typeface="Cambria Math" panose="02040503050406030204" pitchFamily="18" charset="0"/>
                              </a:rPr>
                              <m:t>2</m:t>
                            </m:r>
                          </m:sup>
                        </m:sSup>
                        <m:r>
                          <a:rPr sz="5750" i="1">
                            <a:solidFill>
                              <a:srgbClr val="000000"/>
                            </a:solidFill>
                            <a:latin typeface="Cambria Math" panose="02040503050406030204" pitchFamily="18" charset="0"/>
                          </a:rPr>
                          <m:t>/2</m:t>
                        </m:r>
                        <m:sSup>
                          <m:sSupPr>
                            <m:ctrlPr>
                              <a:rPr sz="5750" i="1">
                                <a:solidFill>
                                  <a:srgbClr val="000000"/>
                                </a:solidFill>
                                <a:latin typeface="Cambria Math" panose="02040503050406030204" pitchFamily="18" charset="0"/>
                              </a:rPr>
                            </m:ctrlPr>
                          </m:sSupPr>
                          <m:e>
                            <m:r>
                              <a:rPr sz="5750" i="1">
                                <a:solidFill>
                                  <a:srgbClr val="000000"/>
                                </a:solidFill>
                                <a:latin typeface="Cambria Math" panose="02040503050406030204" pitchFamily="18" charset="0"/>
                              </a:rPr>
                              <m:t>𝜎</m:t>
                            </m:r>
                          </m:e>
                          <m:sup>
                            <m:r>
                              <a:rPr sz="5750" i="1">
                                <a:solidFill>
                                  <a:srgbClr val="000000"/>
                                </a:solidFill>
                                <a:latin typeface="Cambria Math" panose="02040503050406030204" pitchFamily="18" charset="0"/>
                              </a:rPr>
                              <m:t>2</m:t>
                            </m:r>
                          </m:sup>
                        </m:sSup>
                      </m:e>
                    </m:d>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𝐾</m:t>
                    </m:r>
                  </m:oMath>
                </a14:m>
                <a:r>
                  <a:t>, where</a:t>
                </a:r>
              </a:p>
              <a:p>
                <a:pPr marL="0" lvl="1" indent="609600">
                  <a:buSzTx/>
                  <a:buNone/>
                </a:pPr>
                <a14:m>
                  <m:oMath xmlns:m="http://schemas.openxmlformats.org/officeDocument/2006/math">
                    <m:r>
                      <a:rPr sz="5750" i="1">
                        <a:solidFill>
                          <a:srgbClr val="000000"/>
                        </a:solidFill>
                        <a:latin typeface="Cambria Math" panose="02040503050406030204" pitchFamily="18" charset="0"/>
                      </a:rPr>
                      <m:t>𝐾</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𝑐</m:t>
                    </m:r>
                    <m:r>
                      <m:rPr>
                        <m:sty m:val="p"/>
                      </m:rPr>
                      <a:rPr sz="5750" i="1">
                        <a:solidFill>
                          <a:srgbClr val="000000"/>
                        </a:solidFill>
                        <a:latin typeface="Cambria Math" panose="02040503050406030204" pitchFamily="18" charset="0"/>
                      </a:rPr>
                      <m:t>exp</m:t>
                    </m:r>
                    <m:d>
                      <m:dPr>
                        <m:ctrlPr>
                          <a:rPr sz="5750" i="1">
                            <a:solidFill>
                              <a:srgbClr val="000000"/>
                            </a:solidFill>
                            <a:latin typeface="Cambria Math" panose="02040503050406030204" pitchFamily="18" charset="0"/>
                          </a:rPr>
                        </m:ctrlPr>
                      </m:dPr>
                      <m:e>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𝑛</m:t>
                        </m:r>
                        <m:r>
                          <a:rPr sz="5750" i="1">
                            <a:solidFill>
                              <a:srgbClr val="000000"/>
                            </a:solidFill>
                            <a:latin typeface="Cambria Math" panose="02040503050406030204" pitchFamily="18" charset="0"/>
                          </a:rPr>
                          <m:t>(</m:t>
                        </m:r>
                        <m:bar>
                          <m:barPr>
                            <m:pos m:val="top"/>
                            <m:ctrlPr>
                              <a:rPr sz="5750" i="1">
                                <a:solidFill>
                                  <a:srgbClr val="000000"/>
                                </a:solidFill>
                                <a:latin typeface="Cambria Math" panose="02040503050406030204" pitchFamily="18" charset="0"/>
                              </a:rPr>
                            </m:ctrlPr>
                          </m:barPr>
                          <m:e>
                            <m:r>
                              <a:rPr sz="5750" i="1">
                                <a:solidFill>
                                  <a:srgbClr val="000000"/>
                                </a:solidFill>
                                <a:latin typeface="Cambria Math" panose="02040503050406030204" pitchFamily="18" charset="0"/>
                              </a:rPr>
                              <m:t>𝑥</m:t>
                            </m:r>
                          </m:e>
                        </m:bar>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𝜃</m:t>
                            </m:r>
                          </m:e>
                          <m:sub>
                            <m:r>
                              <a:rPr sz="5750" i="1">
                                <a:solidFill>
                                  <a:srgbClr val="000000"/>
                                </a:solidFill>
                                <a:latin typeface="Cambria Math" panose="02040503050406030204" pitchFamily="18" charset="0"/>
                              </a:rPr>
                              <m:t>0</m:t>
                            </m:r>
                          </m:sub>
                        </m:sSub>
                        <m:sSup>
                          <m:sSupPr>
                            <m:ctrlPr>
                              <a:rPr sz="5750" i="1">
                                <a:solidFill>
                                  <a:srgbClr val="000000"/>
                                </a:solidFill>
                                <a:latin typeface="Cambria Math" panose="02040503050406030204" pitchFamily="18" charset="0"/>
                              </a:rPr>
                            </m:ctrlPr>
                          </m:sSupPr>
                          <m:e>
                            <m:r>
                              <a:rPr sz="5750" i="1">
                                <a:solidFill>
                                  <a:srgbClr val="000000"/>
                                </a:solidFill>
                                <a:latin typeface="Cambria Math" panose="02040503050406030204" pitchFamily="18" charset="0"/>
                              </a:rPr>
                              <m:t>)</m:t>
                            </m:r>
                          </m:e>
                          <m:sup>
                            <m:r>
                              <a:rPr sz="5750" i="1">
                                <a:solidFill>
                                  <a:srgbClr val="000000"/>
                                </a:solidFill>
                                <a:latin typeface="Cambria Math" panose="02040503050406030204" pitchFamily="18" charset="0"/>
                              </a:rPr>
                              <m:t>2</m:t>
                            </m:r>
                          </m:sup>
                        </m:sSup>
                        <m:r>
                          <a:rPr sz="5750" i="1">
                            <a:solidFill>
                              <a:srgbClr val="000000"/>
                            </a:solidFill>
                            <a:latin typeface="Cambria Math" panose="02040503050406030204" pitchFamily="18" charset="0"/>
                          </a:rPr>
                          <m:t>/2</m:t>
                        </m:r>
                        <m:sSup>
                          <m:sSupPr>
                            <m:ctrlPr>
                              <a:rPr sz="5750" i="1">
                                <a:solidFill>
                                  <a:srgbClr val="000000"/>
                                </a:solidFill>
                                <a:latin typeface="Cambria Math" panose="02040503050406030204" pitchFamily="18" charset="0"/>
                              </a:rPr>
                            </m:ctrlPr>
                          </m:sSupPr>
                          <m:e>
                            <m:r>
                              <a:rPr sz="5750" i="1">
                                <a:solidFill>
                                  <a:srgbClr val="000000"/>
                                </a:solidFill>
                                <a:latin typeface="Cambria Math" panose="02040503050406030204" pitchFamily="18" charset="0"/>
                              </a:rPr>
                              <m:t>𝜎</m:t>
                            </m:r>
                          </m:e>
                          <m:sup>
                            <m:r>
                              <a:rPr sz="5750" i="1">
                                <a:solidFill>
                                  <a:srgbClr val="000000"/>
                                </a:solidFill>
                                <a:latin typeface="Cambria Math" panose="02040503050406030204" pitchFamily="18" charset="0"/>
                              </a:rPr>
                              <m:t>2</m:t>
                            </m:r>
                          </m:sup>
                        </m:sSup>
                      </m:e>
                    </m:d>
                    <m:r>
                      <a:rPr sz="5750" i="1">
                        <a:solidFill>
                          <a:srgbClr val="000000"/>
                        </a:solidFill>
                        <a:latin typeface="Cambria Math" panose="02040503050406030204" pitchFamily="18" charset="0"/>
                      </a:rPr>
                      <m:t>+(1−</m:t>
                    </m:r>
                    <m:r>
                      <a:rPr sz="5750" i="1">
                        <a:solidFill>
                          <a:srgbClr val="000000"/>
                        </a:solidFill>
                        <a:latin typeface="Cambria Math" panose="02040503050406030204" pitchFamily="18" charset="0"/>
                      </a:rPr>
                      <m:t>𝑐</m:t>
                    </m:r>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m:t>
                        </m:r>
                      </m:e>
                      <m:sub>
                        <m:r>
                          <a:rPr sz="5750" i="1">
                            <a:solidFill>
                              <a:srgbClr val="000000"/>
                            </a:solidFill>
                            <a:latin typeface="Cambria Math" panose="02040503050406030204" pitchFamily="18" charset="0"/>
                          </a:rPr>
                          <m:t>𝐼</m:t>
                        </m:r>
                      </m:sub>
                    </m:sSub>
                    <m:r>
                      <m:rPr>
                        <m:sty m:val="p"/>
                      </m:rPr>
                      <a:rPr sz="5750" i="1">
                        <a:solidFill>
                          <a:srgbClr val="000000"/>
                        </a:solidFill>
                        <a:latin typeface="Cambria Math" panose="02040503050406030204" pitchFamily="18" charset="0"/>
                      </a:rPr>
                      <m:t>exp</m:t>
                    </m:r>
                    <m:d>
                      <m:dPr>
                        <m:ctrlPr>
                          <a:rPr sz="5750" i="1">
                            <a:solidFill>
                              <a:srgbClr val="000000"/>
                            </a:solidFill>
                            <a:latin typeface="Cambria Math" panose="02040503050406030204" pitchFamily="18" charset="0"/>
                          </a:rPr>
                        </m:ctrlPr>
                      </m:dPr>
                      <m:e>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𝑛</m:t>
                        </m:r>
                        <m:r>
                          <a:rPr sz="5750" i="1">
                            <a:solidFill>
                              <a:srgbClr val="000000"/>
                            </a:solidFill>
                            <a:latin typeface="Cambria Math" panose="02040503050406030204" pitchFamily="18" charset="0"/>
                          </a:rPr>
                          <m:t>(</m:t>
                        </m:r>
                        <m:bar>
                          <m:barPr>
                            <m:pos m:val="top"/>
                            <m:ctrlPr>
                              <a:rPr sz="5750" i="1">
                                <a:solidFill>
                                  <a:srgbClr val="000000"/>
                                </a:solidFill>
                                <a:latin typeface="Cambria Math" panose="02040503050406030204" pitchFamily="18" charset="0"/>
                              </a:rPr>
                            </m:ctrlPr>
                          </m:barPr>
                          <m:e>
                            <m:r>
                              <a:rPr sz="5750" i="1">
                                <a:solidFill>
                                  <a:srgbClr val="000000"/>
                                </a:solidFill>
                                <a:latin typeface="Cambria Math" panose="02040503050406030204" pitchFamily="18" charset="0"/>
                              </a:rPr>
                              <m:t>𝑥</m:t>
                            </m:r>
                          </m:e>
                        </m:ba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𝜃</m:t>
                        </m:r>
                        <m:sSup>
                          <m:sSupPr>
                            <m:ctrlPr>
                              <a:rPr sz="5750" i="1">
                                <a:solidFill>
                                  <a:srgbClr val="000000"/>
                                </a:solidFill>
                                <a:latin typeface="Cambria Math" panose="02040503050406030204" pitchFamily="18" charset="0"/>
                              </a:rPr>
                            </m:ctrlPr>
                          </m:sSupPr>
                          <m:e>
                            <m:r>
                              <a:rPr sz="5750" i="1">
                                <a:solidFill>
                                  <a:srgbClr val="000000"/>
                                </a:solidFill>
                                <a:latin typeface="Cambria Math" panose="02040503050406030204" pitchFamily="18" charset="0"/>
                              </a:rPr>
                              <m:t>)</m:t>
                            </m:r>
                          </m:e>
                          <m:sup>
                            <m:r>
                              <a:rPr sz="5750" i="1">
                                <a:solidFill>
                                  <a:srgbClr val="000000"/>
                                </a:solidFill>
                                <a:latin typeface="Cambria Math" panose="02040503050406030204" pitchFamily="18" charset="0"/>
                              </a:rPr>
                              <m:t>2</m:t>
                            </m:r>
                          </m:sup>
                        </m:sSup>
                        <m:r>
                          <a:rPr sz="5750" i="1">
                            <a:solidFill>
                              <a:srgbClr val="000000"/>
                            </a:solidFill>
                            <a:latin typeface="Cambria Math" panose="02040503050406030204" pitchFamily="18" charset="0"/>
                          </a:rPr>
                          <m:t>/2</m:t>
                        </m:r>
                        <m:sSup>
                          <m:sSupPr>
                            <m:ctrlPr>
                              <a:rPr sz="5750" i="1">
                                <a:solidFill>
                                  <a:srgbClr val="000000"/>
                                </a:solidFill>
                                <a:latin typeface="Cambria Math" panose="02040503050406030204" pitchFamily="18" charset="0"/>
                              </a:rPr>
                            </m:ctrlPr>
                          </m:sSupPr>
                          <m:e>
                            <m:r>
                              <a:rPr sz="5750" i="1">
                                <a:solidFill>
                                  <a:srgbClr val="000000"/>
                                </a:solidFill>
                                <a:latin typeface="Cambria Math" panose="02040503050406030204" pitchFamily="18" charset="0"/>
                              </a:rPr>
                              <m:t>𝜎</m:t>
                            </m:r>
                          </m:e>
                          <m:sup>
                            <m:r>
                              <a:rPr sz="5750" i="1">
                                <a:solidFill>
                                  <a:srgbClr val="000000"/>
                                </a:solidFill>
                                <a:latin typeface="Cambria Math" panose="02040503050406030204" pitchFamily="18" charset="0"/>
                              </a:rPr>
                              <m:t>2</m:t>
                            </m:r>
                          </m:sup>
                        </m:sSup>
                      </m:e>
                    </m:d>
                    <m:r>
                      <a:rPr sz="5750" i="1">
                        <a:solidFill>
                          <a:srgbClr val="000000"/>
                        </a:solidFill>
                        <a:latin typeface="Cambria Math" panose="02040503050406030204" pitchFamily="18" charset="0"/>
                      </a:rPr>
                      <m:t>𝑑</m:t>
                    </m:r>
                    <m:r>
                      <a:rPr sz="5750" i="1">
                        <a:solidFill>
                          <a:srgbClr val="000000"/>
                        </a:solidFill>
                        <a:latin typeface="Cambria Math" panose="02040503050406030204" pitchFamily="18" charset="0"/>
                      </a:rPr>
                      <m:t>𝜃</m:t>
                    </m:r>
                  </m:oMath>
                </a14:m>
                <a:r>
                  <a:t> </a:t>
                </a:r>
              </a:p>
            </p:txBody>
          </p:sp>
        </mc:Choice>
        <mc:Fallback>
          <p:sp>
            <p:nvSpPr>
              <p:cNvPr id="248" name="Let   with known variance. Let  . Suppose the remainder prior probability is distributed uniformly over some interval  .…"/>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792" t="-3072" r="-694"/>
                </a:stretch>
              </a:blipFill>
            </p:spPr>
            <p:txBody>
              <a:bodyPr/>
              <a:lstStyle/>
              <a:p>
                <a:r>
                  <a:rPr lang="en-US">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4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4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4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1" build="p" bldLvl="5"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A51F40-096D-8EB9-C1D0-D5C85FB9C5A5}"/>
              </a:ext>
            </a:extLst>
          </p:cNvPr>
          <p:cNvSpPr>
            <a:spLocks noGrp="1"/>
          </p:cNvSpPr>
          <p:nvPr>
            <p:ph type="body" sz="quarter" idx="21"/>
          </p:nvPr>
        </p:nvSpPr>
        <p:spPr/>
        <p:txBody>
          <a:bodyPr/>
          <a:lstStyle/>
          <a:p>
            <a:endParaRPr lang="en-US"/>
          </a:p>
        </p:txBody>
      </p:sp>
      <p:sp>
        <p:nvSpPr>
          <p:cNvPr id="3" name="Title 2">
            <a:extLst>
              <a:ext uri="{FF2B5EF4-FFF2-40B4-BE49-F238E27FC236}">
                <a16:creationId xmlns:a16="http://schemas.microsoft.com/office/drawing/2014/main" id="{B7DF71AA-5D9A-61E6-A619-3DB01E48603B}"/>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5142BE87-1D76-2E3D-BDF4-E7E217296969}"/>
              </a:ext>
            </a:extLst>
          </p:cNvPr>
          <p:cNvSpPr>
            <a:spLocks noGrp="1"/>
          </p:cNvSpPr>
          <p:nvPr>
            <p:ph type="body" sz="quarter" idx="1"/>
          </p:nvPr>
        </p:nvSpPr>
        <p:spPr/>
        <p:txBody>
          <a:bodyPr/>
          <a:lstStyle/>
          <a:p>
            <a:endParaRPr lang="en-US"/>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Example"/>
          <p:cNvSpPr txBox="1">
            <a:spLocks noGrp="1"/>
          </p:cNvSpPr>
          <p:nvPr>
            <p:ph type="title"/>
          </p:nvPr>
        </p:nvSpPr>
        <p:spPr>
          <a:prstGeom prst="rect">
            <a:avLst/>
          </a:prstGeom>
        </p:spPr>
        <p:txBody>
          <a:bodyPr/>
          <a:lstStyle/>
          <a:p>
            <a:r>
              <a:t>Example </a:t>
            </a:r>
          </a:p>
        </p:txBody>
      </p:sp>
      <mc:AlternateContent xmlns:mc="http://schemas.openxmlformats.org/markup-compatibility/2006">
        <mc:Choice xmlns:a14="http://schemas.microsoft.com/office/drawing/2010/main" Requires="a14">
          <p:sp>
            <p:nvSpPr>
              <p:cNvPr id="254" name="For any  , we can find a   s.t.…"/>
              <p:cNvSpPr txBox="1">
                <a:spLocks noGrp="1"/>
              </p:cNvSpPr>
              <p:nvPr>
                <p:ph type="body" idx="1"/>
              </p:nvPr>
            </p:nvSpPr>
            <p:spPr>
              <a:xfrm>
                <a:off x="1206500" y="4172304"/>
                <a:ext cx="21971000" cy="8256012"/>
              </a:xfrm>
              <a:prstGeom prst="rect">
                <a:avLst/>
              </a:prstGeom>
            </p:spPr>
            <p:txBody>
              <a:bodyPr/>
              <a:lstStyle/>
              <a:p>
                <a:r>
                  <a:t>For any </a:t>
                </a:r>
                <a14:m>
                  <m:oMath xmlns:m="http://schemas.openxmlformats.org/officeDocument/2006/math">
                    <m:r>
                      <a:rPr sz="5750" i="1">
                        <a:solidFill>
                          <a:srgbClr val="000000"/>
                        </a:solidFill>
                        <a:latin typeface="Cambria Math" panose="02040503050406030204" pitchFamily="18" charset="0"/>
                      </a:rPr>
                      <m:t>𝑐</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ℝ</m:t>
                    </m:r>
                  </m:oMath>
                </a14:m>
                <a:r>
                  <a:t>, we can find a </a:t>
                </a:r>
                <a14:m>
                  <m:oMath xmlns:m="http://schemas.openxmlformats.org/officeDocument/2006/math">
                    <m:r>
                      <a:rPr sz="5750" i="1">
                        <a:solidFill>
                          <a:srgbClr val="000000"/>
                        </a:solidFill>
                        <a:latin typeface="Cambria Math" panose="02040503050406030204" pitchFamily="18" charset="0"/>
                      </a:rPr>
                      <m:t>𝑛</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𝑐</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𝛼</m:t>
                    </m:r>
                    <m:r>
                      <a:rPr sz="5750" i="1">
                        <a:solidFill>
                          <a:srgbClr val="000000"/>
                        </a:solidFill>
                        <a:latin typeface="Cambria Math" panose="02040503050406030204" pitchFamily="18" charset="0"/>
                      </a:rPr>
                      <m:t>)</m:t>
                    </m:r>
                  </m:oMath>
                </a14:m>
                <a:r>
                  <a:t> s.t. </a:t>
                </a:r>
              </a:p>
              <a:p>
                <a:pPr lvl="1"/>
                <a14:m>
                  <m:oMath xmlns:m="http://schemas.openxmlformats.org/officeDocument/2006/math">
                    <m:bar>
                      <m:barPr>
                        <m:pos m:val="top"/>
                        <m:ctrlPr>
                          <a:rPr sz="5750" i="1">
                            <a:solidFill>
                              <a:srgbClr val="000000"/>
                            </a:solidFill>
                            <a:latin typeface="Cambria Math" panose="02040503050406030204" pitchFamily="18" charset="0"/>
                          </a:rPr>
                        </m:ctrlPr>
                      </m:barPr>
                      <m:e>
                        <m:r>
                          <a:rPr sz="5750" i="1">
                            <a:solidFill>
                              <a:srgbClr val="000000"/>
                            </a:solidFill>
                            <a:latin typeface="Cambria Math" panose="02040503050406030204" pitchFamily="18" charset="0"/>
                          </a:rPr>
                          <m:t>𝑥</m:t>
                        </m:r>
                      </m:e>
                    </m:bar>
                  </m:oMath>
                </a14:m>
                <a:r>
                  <a:t> is significantly different from </a:t>
                </a:r>
                <a14:m>
                  <m:oMath xmlns:m="http://schemas.openxmlformats.org/officeDocument/2006/math">
                    <m:sSub>
                      <m:sSubPr>
                        <m:ctrlPr>
                          <a:rPr sz="5750">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𝜃</m:t>
                        </m:r>
                      </m:e>
                      <m:sub>
                        <m:r>
                          <a:rPr sz="5750" i="1">
                            <a:solidFill>
                              <a:srgbClr val="000000"/>
                            </a:solidFill>
                            <a:latin typeface="Cambria Math" panose="02040503050406030204" pitchFamily="18" charset="0"/>
                          </a:rPr>
                          <m:t>0</m:t>
                        </m:r>
                      </m:sub>
                    </m:sSub>
                  </m:oMath>
                </a14:m>
                <a:r>
                  <a:t> at </a:t>
                </a:r>
                <a14:m>
                  <m:oMath xmlns:m="http://schemas.openxmlformats.org/officeDocument/2006/math">
                    <m:r>
                      <a:rPr sz="5750" i="1">
                        <a:solidFill>
                          <a:srgbClr val="000000"/>
                        </a:solidFill>
                        <a:latin typeface="Cambria Math" panose="02040503050406030204" pitchFamily="18" charset="0"/>
                      </a:rPr>
                      <m:t>𝛼</m:t>
                    </m:r>
                  </m:oMath>
                </a14:m>
                <a:endParaRPr/>
              </a:p>
              <a:p>
                <a:pPr lvl="1"/>
                <a:r>
                  <a:t>posterior probability that </a:t>
                </a:r>
                <a14:m>
                  <m:oMath xmlns:m="http://schemas.openxmlformats.org/officeDocument/2006/math">
                    <m:r>
                      <a:rPr sz="5750" i="1">
                        <a:solidFill>
                          <a:srgbClr val="000000"/>
                        </a:solidFill>
                        <a:latin typeface="Cambria Math" panose="02040503050406030204" pitchFamily="18" charset="0"/>
                      </a:rPr>
                      <m:t>𝜃</m:t>
                    </m:r>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𝜃</m:t>
                        </m:r>
                      </m:e>
                      <m:sub>
                        <m:r>
                          <a:rPr sz="5750" i="1">
                            <a:solidFill>
                              <a:srgbClr val="000000"/>
                            </a:solidFill>
                            <a:latin typeface="Cambria Math" panose="02040503050406030204" pitchFamily="18" charset="0"/>
                          </a:rPr>
                          <m:t>0</m:t>
                        </m:r>
                      </m:sub>
                    </m:sSub>
                  </m:oMath>
                </a14:m>
                <a:r>
                  <a:t> is </a:t>
                </a:r>
                <a14:m>
                  <m:oMath xmlns:m="http://schemas.openxmlformats.org/officeDocument/2006/math">
                    <m:r>
                      <a:rPr sz="5750" i="1">
                        <a:solidFill>
                          <a:srgbClr val="000000"/>
                        </a:solidFill>
                        <a:latin typeface="Cambria Math" panose="02040503050406030204" pitchFamily="18" charset="0"/>
                      </a:rPr>
                      <m:t>1−</m:t>
                    </m:r>
                    <m:r>
                      <a:rPr sz="5750" i="1">
                        <a:solidFill>
                          <a:srgbClr val="000000"/>
                        </a:solidFill>
                        <a:latin typeface="Cambria Math" panose="02040503050406030204" pitchFamily="18" charset="0"/>
                      </a:rPr>
                      <m:t>𝛼</m:t>
                    </m:r>
                  </m:oMath>
                </a14:m>
                <a:endParaRPr/>
              </a:p>
            </p:txBody>
          </p:sp>
        </mc:Choice>
        <mc:Fallback>
          <p:sp>
            <p:nvSpPr>
              <p:cNvPr id="254" name="For any  , we can find a   s.t.…"/>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792" t="-3226"/>
                </a:stretch>
              </a:blipFill>
            </p:spPr>
            <p:txBody>
              <a:bodyPr/>
              <a:lstStyle/>
              <a:p>
                <a:r>
                  <a:rPr lang="en-US">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5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1" build="p" bldLvl="5"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aradoxical results"/>
          <p:cNvSpPr txBox="1">
            <a:spLocks noGrp="1"/>
          </p:cNvSpPr>
          <p:nvPr>
            <p:ph type="title"/>
          </p:nvPr>
        </p:nvSpPr>
        <p:spPr>
          <a:prstGeom prst="rect">
            <a:avLst/>
          </a:prstGeom>
        </p:spPr>
        <p:txBody>
          <a:bodyPr/>
          <a:lstStyle/>
          <a:p>
            <a:r>
              <a:t>Paradoxical results </a:t>
            </a:r>
          </a:p>
        </p:txBody>
      </p:sp>
      <p:sp>
        <p:nvSpPr>
          <p:cNvPr id="257" name="Assumptions involved:…"/>
          <p:cNvSpPr txBox="1">
            <a:spLocks noGrp="1"/>
          </p:cNvSpPr>
          <p:nvPr>
            <p:ph type="body" idx="1"/>
          </p:nvPr>
        </p:nvSpPr>
        <p:spPr>
          <a:xfrm>
            <a:off x="1206500" y="4172304"/>
            <a:ext cx="21971000" cy="8256012"/>
          </a:xfrm>
          <a:prstGeom prst="rect">
            <a:avLst/>
          </a:prstGeom>
        </p:spPr>
        <p:txBody>
          <a:bodyPr/>
          <a:lstStyle/>
          <a:p>
            <a:r>
              <a:t>Assumptions involved: </a:t>
            </a:r>
          </a:p>
          <a:p>
            <a:pPr lvl="1"/>
            <a:r>
              <a:t>Bayesian: assignment of a prior distribution of the type and of the form chosen</a:t>
            </a:r>
          </a:p>
          <a:p>
            <a:r>
              <a:t>If we can show that there exists situations where </a:t>
            </a:r>
          </a:p>
          <a:p>
            <a:pPr lvl="1"/>
            <a:r>
              <a:t>a prior distribution of this form (point mass on the null) is reasonable</a:t>
            </a:r>
          </a:p>
          <a:p>
            <a:pPr lvl="1"/>
            <a:r>
              <a:t>a significance test of the “tail-area” is commonly used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5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5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5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1" build="p" bldLvl="5"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aradoxical results"/>
          <p:cNvSpPr txBox="1">
            <a:spLocks noGrp="1"/>
          </p:cNvSpPr>
          <p:nvPr>
            <p:ph type="title"/>
          </p:nvPr>
        </p:nvSpPr>
        <p:spPr>
          <a:prstGeom prst="rect">
            <a:avLst/>
          </a:prstGeom>
        </p:spPr>
        <p:txBody>
          <a:bodyPr/>
          <a:lstStyle/>
          <a:p>
            <a:r>
              <a:t>Paradoxical results </a:t>
            </a:r>
          </a:p>
        </p:txBody>
      </p:sp>
      <mc:AlternateContent xmlns:mc="http://schemas.openxmlformats.org/markup-compatibility/2006">
        <mc:Choice xmlns:a14="http://schemas.microsoft.com/office/drawing/2010/main" Requires="a14">
          <p:sp>
            <p:nvSpPr>
              <p:cNvPr id="260" name="Note that the paradoxical phenomenon would persist with almost any prior distribution that concentrates on the null:…"/>
              <p:cNvSpPr txBox="1">
                <a:spLocks noGrp="1"/>
              </p:cNvSpPr>
              <p:nvPr>
                <p:ph type="body" idx="1"/>
              </p:nvPr>
            </p:nvSpPr>
            <p:spPr>
              <a:xfrm>
                <a:off x="1206500" y="4172304"/>
                <a:ext cx="21971000" cy="8256012"/>
              </a:xfrm>
              <a:prstGeom prst="rect">
                <a:avLst/>
              </a:prstGeom>
            </p:spPr>
            <p:txBody>
              <a:bodyPr/>
              <a:lstStyle/>
              <a:p>
                <a:r>
                  <a:t>Note that the paradoxical phenomenon would persist with almost any prior distribution that concentrates on the null:</a:t>
                </a:r>
              </a:p>
              <a:p>
                <a:pPr lvl="1">
                  <a:defRPr>
                    <a:solidFill>
                      <a:srgbClr val="5E5E5E"/>
                    </a:solidFill>
                  </a:defRPr>
                </a:pPr>
                <a:r>
                  <a:t>Let </a:t>
                </a:r>
                <a14:m>
                  <m:oMath xmlns:m="http://schemas.openxmlformats.org/officeDocument/2006/math">
                    <m:r>
                      <a:rPr sz="5750" i="1">
                        <a:solidFill>
                          <a:srgbClr val="5E5E5E"/>
                        </a:solidFill>
                        <a:latin typeface="Cambria Math" panose="02040503050406030204" pitchFamily="18" charset="0"/>
                      </a:rPr>
                      <m:t>𝑐</m:t>
                    </m:r>
                    <m:r>
                      <a:rPr sz="5750" i="1">
                        <a:solidFill>
                          <a:srgbClr val="5E5E5E"/>
                        </a:solidFill>
                        <a:latin typeface="Cambria Math" panose="02040503050406030204" pitchFamily="18" charset="0"/>
                      </a:rPr>
                      <m:t>:=</m:t>
                    </m:r>
                    <m:r>
                      <a:rPr sz="5750" i="1">
                        <a:solidFill>
                          <a:srgbClr val="5E5E5E"/>
                        </a:solidFill>
                        <a:latin typeface="Cambria Math" panose="02040503050406030204" pitchFamily="18" charset="0"/>
                      </a:rPr>
                      <m:t>ℙ</m:t>
                    </m:r>
                    <m:r>
                      <a:rPr sz="5750" i="1">
                        <a:solidFill>
                          <a:srgbClr val="5E5E5E"/>
                        </a:solidFill>
                        <a:latin typeface="Cambria Math" panose="02040503050406030204" pitchFamily="18" charset="0"/>
                      </a:rPr>
                      <m:t>(</m:t>
                    </m:r>
                    <m:r>
                      <a:rPr sz="5750" i="1">
                        <a:solidFill>
                          <a:srgbClr val="5E5E5E"/>
                        </a:solidFill>
                        <a:latin typeface="Cambria Math" panose="02040503050406030204" pitchFamily="18" charset="0"/>
                      </a:rPr>
                      <m:t>𝜃</m:t>
                    </m:r>
                    <m:r>
                      <a:rPr sz="5750" i="1">
                        <a:solidFill>
                          <a:srgbClr val="5E5E5E"/>
                        </a:solidFill>
                        <a:latin typeface="Cambria Math" panose="02040503050406030204" pitchFamily="18" charset="0"/>
                      </a:rPr>
                      <m:t>=</m:t>
                    </m:r>
                    <m:sSub>
                      <m:sSubPr>
                        <m:ctrlPr>
                          <a:rPr sz="5750" i="1">
                            <a:solidFill>
                              <a:srgbClr val="5E5E5E"/>
                            </a:solidFill>
                            <a:latin typeface="Cambria Math" panose="02040503050406030204" pitchFamily="18" charset="0"/>
                          </a:rPr>
                        </m:ctrlPr>
                      </m:sSubPr>
                      <m:e>
                        <m:r>
                          <a:rPr sz="5750" i="1">
                            <a:solidFill>
                              <a:srgbClr val="5E5E5E"/>
                            </a:solidFill>
                            <a:latin typeface="Cambria Math" panose="02040503050406030204" pitchFamily="18" charset="0"/>
                          </a:rPr>
                          <m:t>𝜃</m:t>
                        </m:r>
                      </m:e>
                      <m:sub>
                        <m:r>
                          <a:rPr sz="5750" i="1">
                            <a:solidFill>
                              <a:srgbClr val="5E5E5E"/>
                            </a:solidFill>
                            <a:latin typeface="Cambria Math" panose="02040503050406030204" pitchFamily="18" charset="0"/>
                          </a:rPr>
                          <m:t>0</m:t>
                        </m:r>
                      </m:sub>
                    </m:sSub>
                    <m:r>
                      <a:rPr sz="5750" i="1">
                        <a:solidFill>
                          <a:srgbClr val="5E5E5E"/>
                        </a:solidFill>
                        <a:latin typeface="Cambria Math" panose="02040503050406030204" pitchFamily="18" charset="0"/>
                      </a:rPr>
                      <m:t>)</m:t>
                    </m:r>
                  </m:oMath>
                </a14:m>
                <a:r>
                  <a:t> and the rest of the probability distributed throughout </a:t>
                </a:r>
                <a14:m>
                  <m:oMath xmlns:m="http://schemas.openxmlformats.org/officeDocument/2006/math">
                    <m:r>
                      <a:rPr sz="5750" i="1">
                        <a:solidFill>
                          <a:srgbClr val="5E5E5E"/>
                        </a:solidFill>
                        <a:latin typeface="Cambria Math" panose="02040503050406030204" pitchFamily="18" charset="0"/>
                      </a:rPr>
                      <m:t>𝐼</m:t>
                    </m:r>
                  </m:oMath>
                </a14:m>
                <a:r>
                  <a:t> according to </a:t>
                </a:r>
                <a14:m>
                  <m:oMath xmlns:m="http://schemas.openxmlformats.org/officeDocument/2006/math">
                    <m:r>
                      <a:rPr sz="5750" i="1">
                        <a:solidFill>
                          <a:srgbClr val="5E5E5E"/>
                        </a:solidFill>
                        <a:latin typeface="Cambria Math" panose="02040503050406030204" pitchFamily="18" charset="0"/>
                      </a:rPr>
                      <m:t>𝑝</m:t>
                    </m:r>
                    <m:r>
                      <a:rPr sz="5750" i="1">
                        <a:solidFill>
                          <a:srgbClr val="5E5E5E"/>
                        </a:solidFill>
                        <a:latin typeface="Cambria Math" panose="02040503050406030204" pitchFamily="18" charset="0"/>
                      </a:rPr>
                      <m:t>(</m:t>
                    </m:r>
                    <m:r>
                      <a:rPr sz="5750" i="1">
                        <a:solidFill>
                          <a:srgbClr val="5E5E5E"/>
                        </a:solidFill>
                        <a:latin typeface="Cambria Math" panose="02040503050406030204" pitchFamily="18" charset="0"/>
                      </a:rPr>
                      <m:t>𝜃</m:t>
                    </m:r>
                    <m:r>
                      <a:rPr sz="5750" i="1">
                        <a:solidFill>
                          <a:srgbClr val="5E5E5E"/>
                        </a:solidFill>
                        <a:latin typeface="Cambria Math" panose="02040503050406030204" pitchFamily="18" charset="0"/>
                      </a:rPr>
                      <m:t>)</m:t>
                    </m:r>
                  </m:oMath>
                </a14:m>
                <a:r>
                  <a:t> s.t. </a:t>
                </a:r>
                <a14:m>
                  <m:oMath xmlns:m="http://schemas.openxmlformats.org/officeDocument/2006/math">
                    <m:sSub>
                      <m:sSubPr>
                        <m:ctrlPr>
                          <a:rPr sz="5750">
                            <a:solidFill>
                              <a:srgbClr val="5E5E5E"/>
                            </a:solidFill>
                            <a:latin typeface="Cambria Math" panose="02040503050406030204" pitchFamily="18" charset="0"/>
                          </a:rPr>
                        </m:ctrlPr>
                      </m:sSubPr>
                      <m:e>
                        <m:r>
                          <a:rPr sz="5750" i="1">
                            <a:solidFill>
                              <a:srgbClr val="5E5E5E"/>
                            </a:solidFill>
                            <a:latin typeface="Cambria Math" panose="02040503050406030204" pitchFamily="18" charset="0"/>
                          </a:rPr>
                          <m:t>∫</m:t>
                        </m:r>
                      </m:e>
                      <m:sub>
                        <m:r>
                          <a:rPr sz="5750" i="1">
                            <a:solidFill>
                              <a:srgbClr val="5E5E5E"/>
                            </a:solidFill>
                            <a:latin typeface="Cambria Math" panose="02040503050406030204" pitchFamily="18" charset="0"/>
                          </a:rPr>
                          <m:t>𝐼</m:t>
                        </m:r>
                      </m:sub>
                    </m:sSub>
                    <m:r>
                      <a:rPr sz="5750" i="1">
                        <a:solidFill>
                          <a:srgbClr val="5E5E5E"/>
                        </a:solidFill>
                        <a:latin typeface="Cambria Math" panose="02040503050406030204" pitchFamily="18" charset="0"/>
                      </a:rPr>
                      <m:t>𝑝</m:t>
                    </m:r>
                    <m:r>
                      <a:rPr sz="5750" i="1">
                        <a:solidFill>
                          <a:srgbClr val="5E5E5E"/>
                        </a:solidFill>
                        <a:latin typeface="Cambria Math" panose="02040503050406030204" pitchFamily="18" charset="0"/>
                      </a:rPr>
                      <m:t>(</m:t>
                    </m:r>
                    <m:r>
                      <a:rPr sz="5750" i="1">
                        <a:solidFill>
                          <a:srgbClr val="5E5E5E"/>
                        </a:solidFill>
                        <a:latin typeface="Cambria Math" panose="02040503050406030204" pitchFamily="18" charset="0"/>
                      </a:rPr>
                      <m:t>𝜃</m:t>
                    </m:r>
                    <m:r>
                      <a:rPr sz="5750" i="1">
                        <a:solidFill>
                          <a:srgbClr val="5E5E5E"/>
                        </a:solidFill>
                        <a:latin typeface="Cambria Math" panose="02040503050406030204" pitchFamily="18" charset="0"/>
                      </a:rPr>
                      <m:t>)</m:t>
                    </m:r>
                    <m:r>
                      <a:rPr sz="5750" i="1">
                        <a:solidFill>
                          <a:srgbClr val="5E5E5E"/>
                        </a:solidFill>
                        <a:latin typeface="Cambria Math" panose="02040503050406030204" pitchFamily="18" charset="0"/>
                      </a:rPr>
                      <m:t>𝑑</m:t>
                    </m:r>
                    <m:r>
                      <a:rPr sz="5750" i="1">
                        <a:solidFill>
                          <a:srgbClr val="5E5E5E"/>
                        </a:solidFill>
                        <a:latin typeface="Cambria Math" panose="02040503050406030204" pitchFamily="18" charset="0"/>
                      </a:rPr>
                      <m:t>𝜃</m:t>
                    </m:r>
                    <m:r>
                      <a:rPr sz="5750" i="1">
                        <a:solidFill>
                          <a:srgbClr val="5E5E5E"/>
                        </a:solidFill>
                        <a:latin typeface="Cambria Math" panose="02040503050406030204" pitchFamily="18" charset="0"/>
                      </a:rPr>
                      <m:t>=1−</m:t>
                    </m:r>
                    <m:r>
                      <a:rPr sz="5750" i="1">
                        <a:solidFill>
                          <a:srgbClr val="5E5E5E"/>
                        </a:solidFill>
                        <a:latin typeface="Cambria Math" panose="02040503050406030204" pitchFamily="18" charset="0"/>
                      </a:rPr>
                      <m:t>𝑐</m:t>
                    </m:r>
                  </m:oMath>
                </a14:m>
                <a:r>
                  <a:t>. If </a:t>
                </a:r>
                <a14:m>
                  <m:oMath xmlns:m="http://schemas.openxmlformats.org/officeDocument/2006/math">
                    <m:r>
                      <a:rPr sz="5750" i="1">
                        <a:solidFill>
                          <a:srgbClr val="5E5E5E"/>
                        </a:solidFill>
                        <a:latin typeface="Cambria Math" panose="02040503050406030204" pitchFamily="18" charset="0"/>
                      </a:rPr>
                      <m:t>𝑝</m:t>
                    </m:r>
                    <m:r>
                      <a:rPr sz="5750" i="1">
                        <a:solidFill>
                          <a:srgbClr val="5E5E5E"/>
                        </a:solidFill>
                        <a:latin typeface="Cambria Math" panose="02040503050406030204" pitchFamily="18" charset="0"/>
                      </a:rPr>
                      <m:t>(</m:t>
                    </m:r>
                    <m:r>
                      <a:rPr sz="5750" i="1">
                        <a:solidFill>
                          <a:srgbClr val="5E5E5E"/>
                        </a:solidFill>
                        <a:latin typeface="Cambria Math" panose="02040503050406030204" pitchFamily="18" charset="0"/>
                      </a:rPr>
                      <m:t>𝜃</m:t>
                    </m:r>
                    <m:r>
                      <a:rPr sz="5750" i="1">
                        <a:solidFill>
                          <a:srgbClr val="5E5E5E"/>
                        </a:solidFill>
                        <a:latin typeface="Cambria Math" panose="02040503050406030204" pitchFamily="18" charset="0"/>
                      </a:rPr>
                      <m:t>)</m:t>
                    </m:r>
                  </m:oMath>
                </a14:m>
                <a:r>
                  <a:t> is bounded, then we have </a:t>
                </a:r>
                <a14:m>
                  <m:oMath xmlns:m="http://schemas.openxmlformats.org/officeDocument/2006/math">
                    <m:r>
                      <a:rPr sz="5750" i="1">
                        <a:solidFill>
                          <a:srgbClr val="5E5E5E"/>
                        </a:solidFill>
                        <a:latin typeface="Cambria Math" panose="02040503050406030204" pitchFamily="18" charset="0"/>
                      </a:rPr>
                      <m:t>ℙ</m:t>
                    </m:r>
                    <m:r>
                      <a:rPr sz="5750" i="1">
                        <a:solidFill>
                          <a:srgbClr val="5E5E5E"/>
                        </a:solidFill>
                        <a:latin typeface="Cambria Math" panose="02040503050406030204" pitchFamily="18" charset="0"/>
                      </a:rPr>
                      <m:t>(</m:t>
                    </m:r>
                    <m:r>
                      <a:rPr sz="5750" i="1">
                        <a:solidFill>
                          <a:srgbClr val="5E5E5E"/>
                        </a:solidFill>
                        <a:latin typeface="Cambria Math" panose="02040503050406030204" pitchFamily="18" charset="0"/>
                      </a:rPr>
                      <m:t>𝜃</m:t>
                    </m:r>
                    <m:r>
                      <a:rPr sz="5750" i="1">
                        <a:solidFill>
                          <a:srgbClr val="5E5E5E"/>
                        </a:solidFill>
                        <a:latin typeface="Cambria Math" panose="02040503050406030204" pitchFamily="18" charset="0"/>
                      </a:rPr>
                      <m:t>=</m:t>
                    </m:r>
                    <m:sSub>
                      <m:sSubPr>
                        <m:ctrlPr>
                          <a:rPr sz="5750" i="1">
                            <a:solidFill>
                              <a:srgbClr val="5E5E5E"/>
                            </a:solidFill>
                            <a:latin typeface="Cambria Math" panose="02040503050406030204" pitchFamily="18" charset="0"/>
                          </a:rPr>
                        </m:ctrlPr>
                      </m:sSubPr>
                      <m:e>
                        <m:r>
                          <a:rPr sz="5750" i="1">
                            <a:solidFill>
                              <a:srgbClr val="5E5E5E"/>
                            </a:solidFill>
                            <a:latin typeface="Cambria Math" panose="02040503050406030204" pitchFamily="18" charset="0"/>
                          </a:rPr>
                          <m:t>𝜃</m:t>
                        </m:r>
                      </m:e>
                      <m:sub>
                        <m:r>
                          <a:rPr sz="5750" i="1">
                            <a:solidFill>
                              <a:srgbClr val="5E5E5E"/>
                            </a:solidFill>
                            <a:latin typeface="Cambria Math" panose="02040503050406030204" pitchFamily="18" charset="0"/>
                          </a:rPr>
                          <m:t>0</m:t>
                        </m:r>
                      </m:sub>
                    </m:sSub>
                    <m:r>
                      <a:rPr sz="5750" i="1">
                        <a:solidFill>
                          <a:srgbClr val="5E5E5E"/>
                        </a:solidFill>
                        <a:latin typeface="Cambria Math" panose="02040503050406030204" pitchFamily="18" charset="0"/>
                      </a:rPr>
                      <m:t>|</m:t>
                    </m:r>
                    <m:bar>
                      <m:barPr>
                        <m:pos m:val="top"/>
                        <m:ctrlPr>
                          <a:rPr sz="5750" i="1">
                            <a:solidFill>
                              <a:srgbClr val="5E5E5E"/>
                            </a:solidFill>
                            <a:latin typeface="Cambria Math" panose="02040503050406030204" pitchFamily="18" charset="0"/>
                          </a:rPr>
                        </m:ctrlPr>
                      </m:barPr>
                      <m:e>
                        <m:r>
                          <a:rPr sz="5750" i="1">
                            <a:solidFill>
                              <a:srgbClr val="5E5E5E"/>
                            </a:solidFill>
                            <a:latin typeface="Cambria Math" panose="02040503050406030204" pitchFamily="18" charset="0"/>
                          </a:rPr>
                          <m:t>𝑥</m:t>
                        </m:r>
                      </m:e>
                    </m:bar>
                    <m:r>
                      <a:rPr sz="5750" i="1">
                        <a:solidFill>
                          <a:srgbClr val="5E5E5E"/>
                        </a:solidFill>
                        <a:latin typeface="Cambria Math" panose="02040503050406030204" pitchFamily="18" charset="0"/>
                      </a:rPr>
                      <m:t>=</m:t>
                    </m:r>
                    <m:r>
                      <a:rPr sz="5750" i="1">
                        <a:solidFill>
                          <a:srgbClr val="5E5E5E"/>
                        </a:solidFill>
                        <a:latin typeface="Cambria Math" panose="02040503050406030204" pitchFamily="18" charset="0"/>
                      </a:rPr>
                      <m:t>𝑓</m:t>
                    </m:r>
                    <m:r>
                      <a:rPr sz="5750" i="1">
                        <a:solidFill>
                          <a:srgbClr val="5E5E5E"/>
                        </a:solidFill>
                        <a:latin typeface="Cambria Math" panose="02040503050406030204" pitchFamily="18" charset="0"/>
                      </a:rPr>
                      <m:t>(</m:t>
                    </m:r>
                    <m:r>
                      <a:rPr sz="5750" i="1">
                        <a:solidFill>
                          <a:srgbClr val="5E5E5E"/>
                        </a:solidFill>
                        <a:latin typeface="Cambria Math" panose="02040503050406030204" pitchFamily="18" charset="0"/>
                      </a:rPr>
                      <m:t>𝛼</m:t>
                    </m:r>
                    <m:r>
                      <a:rPr sz="5750" i="1">
                        <a:solidFill>
                          <a:srgbClr val="5E5E5E"/>
                        </a:solidFill>
                        <a:latin typeface="Cambria Math" panose="02040503050406030204" pitchFamily="18" charset="0"/>
                      </a:rPr>
                      <m:t>,</m:t>
                    </m:r>
                    <m:r>
                      <a:rPr sz="5750" i="1">
                        <a:solidFill>
                          <a:srgbClr val="5E5E5E"/>
                        </a:solidFill>
                        <a:latin typeface="Cambria Math" panose="02040503050406030204" pitchFamily="18" charset="0"/>
                      </a:rPr>
                      <m:t>𝑛</m:t>
                    </m:r>
                    <m:r>
                      <a:rPr sz="5750" i="1">
                        <a:solidFill>
                          <a:srgbClr val="5E5E5E"/>
                        </a:solidFill>
                        <a:latin typeface="Cambria Math" panose="02040503050406030204" pitchFamily="18" charset="0"/>
                      </a:rPr>
                      <m:t>))→1</m:t>
                    </m:r>
                  </m:oMath>
                </a14:m>
                <a:r>
                  <a:t>. (In fact, as long as </a:t>
                </a:r>
                <a14:m>
                  <m:oMath xmlns:m="http://schemas.openxmlformats.org/officeDocument/2006/math">
                    <m:r>
                      <a:rPr sz="5750" i="1">
                        <a:solidFill>
                          <a:srgbClr val="5E5E5E"/>
                        </a:solidFill>
                        <a:latin typeface="Cambria Math" panose="02040503050406030204" pitchFamily="18" charset="0"/>
                      </a:rPr>
                      <m:t>𝑝</m:t>
                    </m:r>
                    <m:r>
                      <a:rPr sz="5750" i="1">
                        <a:solidFill>
                          <a:srgbClr val="5E5E5E"/>
                        </a:solidFill>
                        <a:latin typeface="Cambria Math" panose="02040503050406030204" pitchFamily="18" charset="0"/>
                      </a:rPr>
                      <m:t>(</m:t>
                    </m:r>
                    <m:r>
                      <a:rPr sz="5750" i="1">
                        <a:solidFill>
                          <a:srgbClr val="5E5E5E"/>
                        </a:solidFill>
                        <a:latin typeface="Cambria Math" panose="02040503050406030204" pitchFamily="18" charset="0"/>
                      </a:rPr>
                      <m:t>𝜃</m:t>
                    </m:r>
                    <m:r>
                      <a:rPr sz="5750" i="1">
                        <a:solidFill>
                          <a:srgbClr val="5E5E5E"/>
                        </a:solidFill>
                        <a:latin typeface="Cambria Math" panose="02040503050406030204" pitchFamily="18" charset="0"/>
                      </a:rPr>
                      <m:t>)</m:t>
                    </m:r>
                  </m:oMath>
                </a14:m>
                <a:r>
                  <a:t> does not blow up too fast as </a:t>
                </a:r>
                <a14:m>
                  <m:oMath xmlns:m="http://schemas.openxmlformats.org/officeDocument/2006/math">
                    <m:r>
                      <a:rPr sz="5750" i="1">
                        <a:solidFill>
                          <a:srgbClr val="5E5E5E"/>
                        </a:solidFill>
                        <a:latin typeface="Cambria Math" panose="02040503050406030204" pitchFamily="18" charset="0"/>
                      </a:rPr>
                      <m:t>𝜃</m:t>
                    </m:r>
                    <m:r>
                      <a:rPr sz="5750" i="1">
                        <a:solidFill>
                          <a:srgbClr val="5E5E5E"/>
                        </a:solidFill>
                        <a:latin typeface="Cambria Math" panose="02040503050406030204" pitchFamily="18" charset="0"/>
                      </a:rPr>
                      <m:t>=</m:t>
                    </m:r>
                    <m:sSub>
                      <m:sSubPr>
                        <m:ctrlPr>
                          <a:rPr sz="5750" i="1">
                            <a:solidFill>
                              <a:srgbClr val="5E5E5E"/>
                            </a:solidFill>
                            <a:latin typeface="Cambria Math" panose="02040503050406030204" pitchFamily="18" charset="0"/>
                          </a:rPr>
                        </m:ctrlPr>
                      </m:sSubPr>
                      <m:e>
                        <m:r>
                          <a:rPr sz="5750" i="1">
                            <a:solidFill>
                              <a:srgbClr val="5E5E5E"/>
                            </a:solidFill>
                            <a:latin typeface="Cambria Math" panose="02040503050406030204" pitchFamily="18" charset="0"/>
                          </a:rPr>
                          <m:t>𝜃</m:t>
                        </m:r>
                      </m:e>
                      <m:sub>
                        <m:r>
                          <a:rPr sz="5750" i="1">
                            <a:solidFill>
                              <a:srgbClr val="5E5E5E"/>
                            </a:solidFill>
                            <a:latin typeface="Cambria Math" panose="02040503050406030204" pitchFamily="18" charset="0"/>
                          </a:rPr>
                          <m:t>0</m:t>
                        </m:r>
                      </m:sub>
                    </m:sSub>
                  </m:oMath>
                </a14:m>
                <a:r>
                  <a:t>, this result holds.)</a:t>
                </a:r>
              </a:p>
              <a:p>
                <a:pPr lvl="1"/>
                <a:r>
                  <a:t>The essential part is the concentration on the null value exists.</a:t>
                </a:r>
              </a:p>
            </p:txBody>
          </p:sp>
        </mc:Choice>
        <mc:Fallback>
          <p:sp>
            <p:nvSpPr>
              <p:cNvPr id="260" name="Note that the paradoxical phenomenon would persist with almost any prior distribution that concentrates on the null:…"/>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792" t="-4301" r="-1965"/>
                </a:stretch>
              </a:blipFill>
            </p:spPr>
            <p:txBody>
              <a:bodyPr/>
              <a:lstStyle/>
              <a:p>
                <a:r>
                  <a:rPr lang="en-US">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6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6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1" build="p" bldLvl="5"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Prior probabilities"/>
          <p:cNvSpPr txBox="1">
            <a:spLocks noGrp="1"/>
          </p:cNvSpPr>
          <p:nvPr>
            <p:ph type="title"/>
          </p:nvPr>
        </p:nvSpPr>
        <p:spPr>
          <a:prstGeom prst="rect">
            <a:avLst/>
          </a:prstGeom>
        </p:spPr>
        <p:txBody>
          <a:bodyPr/>
          <a:lstStyle/>
          <a:p>
            <a:r>
              <a:t>Prior probabilities</a:t>
            </a:r>
          </a:p>
        </p:txBody>
      </p:sp>
      <p:sp>
        <p:nvSpPr>
          <p:cNvPr id="263" name="Jeffreys (1948), whose arguments have been reinforced by Ramsey (1931) and Savage (1954), argued cogently for assignment of prior distributions.…"/>
          <p:cNvSpPr txBox="1">
            <a:spLocks noGrp="1"/>
          </p:cNvSpPr>
          <p:nvPr>
            <p:ph type="body" idx="1"/>
          </p:nvPr>
        </p:nvSpPr>
        <p:spPr>
          <a:xfrm>
            <a:off x="1206500" y="4172304"/>
            <a:ext cx="21971000" cy="8256012"/>
          </a:xfrm>
          <a:prstGeom prst="rect">
            <a:avLst/>
          </a:prstGeom>
        </p:spPr>
        <p:txBody>
          <a:bodyPr/>
          <a:lstStyle/>
          <a:p>
            <a:r>
              <a:t>Jeffreys (1948), whose arguments have been reinforced by Ramsey (1931) and Savage (1954), argued cogently for assignment of prior distributions. </a:t>
            </a:r>
          </a:p>
          <a:p>
            <a:pPr lvl="1"/>
            <a:r>
              <a:t>Laid down certain axioms that “a man should follow if he is to act in a ‘rational’ way”, and “defines a rational man to be a man who acts according to these axioms”.</a:t>
            </a:r>
          </a:p>
          <a:p>
            <a:r>
              <a:t>Savage shows that a rational man must act as if he had a prior probability distribution and a utility function.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6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1" build="p" bldLvl="5"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rior probabilities that concentrate on the null"/>
          <p:cNvSpPr txBox="1">
            <a:spLocks noGrp="1"/>
          </p:cNvSpPr>
          <p:nvPr>
            <p:ph type="title"/>
          </p:nvPr>
        </p:nvSpPr>
        <p:spPr>
          <a:prstGeom prst="rect">
            <a:avLst/>
          </a:prstGeom>
        </p:spPr>
        <p:txBody>
          <a:bodyPr/>
          <a:lstStyle>
            <a:lvl1pPr defTabSz="2340805">
              <a:defRPr sz="8160" spc="-163"/>
            </a:lvl1pPr>
          </a:lstStyle>
          <a:p>
            <a:r>
              <a:t>Prior probabilities that concentrate on the null</a:t>
            </a:r>
          </a:p>
        </p:txBody>
      </p:sp>
      <mc:AlternateContent xmlns:mc="http://schemas.openxmlformats.org/markup-compatibility/2006">
        <mc:Choice xmlns:a14="http://schemas.microsoft.com/office/drawing/2010/main" Requires="a14">
          <p:sp>
            <p:nvSpPr>
              <p:cNvPr id="266" name="In the light of hypothesis testing, Jeffreys argued that the “singling out of the hypothesis   to be tested is itself evidence that the value of   is in some way special and is likely therefore to be true”.…"/>
              <p:cNvSpPr txBox="1">
                <a:spLocks noGrp="1"/>
              </p:cNvSpPr>
              <p:nvPr>
                <p:ph type="body" idx="1"/>
              </p:nvPr>
            </p:nvSpPr>
            <p:spPr>
              <a:xfrm>
                <a:off x="1206500" y="4172304"/>
                <a:ext cx="21971000" cy="8256012"/>
              </a:xfrm>
              <a:prstGeom prst="rect">
                <a:avLst/>
              </a:prstGeom>
            </p:spPr>
            <p:txBody>
              <a:bodyPr/>
              <a:lstStyle/>
              <a:p>
                <a:r>
                  <a:t>In the light of hypothesis testing, Jeffreys argued that the “singling out of the hypothesis </a:t>
                </a:r>
                <a14:m>
                  <m:oMath xmlns:m="http://schemas.openxmlformats.org/officeDocument/2006/math">
                    <m:r>
                      <a:rPr sz="5750" i="1">
                        <a:solidFill>
                          <a:srgbClr val="000000"/>
                        </a:solidFill>
                        <a:latin typeface="Cambria Math" panose="02040503050406030204" pitchFamily="18" charset="0"/>
                      </a:rPr>
                      <m:t>𝜃</m:t>
                    </m:r>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𝜃</m:t>
                        </m:r>
                      </m:e>
                      <m:sub>
                        <m:r>
                          <a:rPr sz="5750" i="1">
                            <a:solidFill>
                              <a:srgbClr val="000000"/>
                            </a:solidFill>
                            <a:latin typeface="Cambria Math" panose="02040503050406030204" pitchFamily="18" charset="0"/>
                          </a:rPr>
                          <m:t>0</m:t>
                        </m:r>
                      </m:sub>
                    </m:sSub>
                  </m:oMath>
                </a14:m>
                <a:r>
                  <a:t> to be tested is itself evidence that the value of </a:t>
                </a:r>
                <a14:m>
                  <m:oMath xmlns:m="http://schemas.openxmlformats.org/officeDocument/2006/math">
                    <m:sSub>
                      <m:sSubPr>
                        <m:ctrlPr>
                          <a:rPr sz="5750">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𝜃</m:t>
                        </m:r>
                      </m:e>
                      <m:sub>
                        <m:r>
                          <a:rPr sz="5750" i="1">
                            <a:solidFill>
                              <a:srgbClr val="000000"/>
                            </a:solidFill>
                            <a:latin typeface="Cambria Math" panose="02040503050406030204" pitchFamily="18" charset="0"/>
                          </a:rPr>
                          <m:t>0</m:t>
                        </m:r>
                      </m:sub>
                    </m:sSub>
                  </m:oMath>
                </a14:m>
                <a:r>
                  <a:t> is in some way special and is likely therefore to be true”.</a:t>
                </a:r>
              </a:p>
              <a:p>
                <a:r>
                  <a:t>Lindley (</a:t>
                </a:r>
                <a:r>
                  <a:rPr i="1"/>
                  <a:t>Biometrika, </a:t>
                </a:r>
                <a:r>
                  <a:t>1957) provided two examples.</a:t>
                </a:r>
              </a:p>
              <a:p>
                <a:pPr lvl="1"/>
                <a:r>
                  <a:t>ESP</a:t>
                </a:r>
              </a:p>
            </p:txBody>
          </p:sp>
        </mc:Choice>
        <mc:Fallback>
          <p:sp>
            <p:nvSpPr>
              <p:cNvPr id="266" name="In the light of hypothesis testing, Jeffreys argued that the “singling out of the hypothesis   to be tested is itself evidence that the value of   is in some way special and is likely therefore to be true”.…"/>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792" t="-4301" r="-58"/>
                </a:stretch>
              </a:blipFill>
            </p:spPr>
            <p:txBody>
              <a:bodyPr/>
              <a:lstStyle/>
              <a:p>
                <a:r>
                  <a:rPr lang="en-US">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1" build="p" bldLvl="5" animBg="1" advAuto="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8" name="Lindley’s examples"/>
          <p:cNvSpPr txBox="1">
            <a:spLocks noGrp="1"/>
          </p:cNvSpPr>
          <p:nvPr>
            <p:ph type="title"/>
          </p:nvPr>
        </p:nvSpPr>
        <p:spPr>
          <a:prstGeom prst="rect">
            <a:avLst/>
          </a:prstGeom>
        </p:spPr>
        <p:txBody>
          <a:bodyPr/>
          <a:lstStyle/>
          <a:p>
            <a:r>
              <a:t>Lindley’s examples</a:t>
            </a:r>
          </a:p>
        </p:txBody>
      </p:sp>
      <mc:AlternateContent xmlns:mc="http://schemas.openxmlformats.org/markup-compatibility/2006">
        <mc:Choice xmlns:a14="http://schemas.microsoft.com/office/drawing/2010/main" Requires="a14">
          <p:sp>
            <p:nvSpPr>
              <p:cNvPr id="269" name="The first example comes from genetics.…"/>
              <p:cNvSpPr txBox="1">
                <a:spLocks noGrp="1"/>
              </p:cNvSpPr>
              <p:nvPr>
                <p:ph type="body" idx="1"/>
              </p:nvPr>
            </p:nvSpPr>
            <p:spPr>
              <a:xfrm>
                <a:off x="1206500" y="4172304"/>
                <a:ext cx="21971000" cy="8256012"/>
              </a:xfrm>
              <a:prstGeom prst="rect">
                <a:avLst/>
              </a:prstGeom>
            </p:spPr>
            <p:txBody>
              <a:bodyPr/>
              <a:lstStyle/>
              <a:p>
                <a:r>
                  <a:t>The first example comes from genetics.</a:t>
                </a:r>
              </a:p>
              <a:p>
                <a14:m>
                  <m:oMath xmlns:m="http://schemas.openxmlformats.org/officeDocument/2006/math">
                    <m:r>
                      <a:rPr sz="5750" i="1">
                        <a:solidFill>
                          <a:srgbClr val="000000"/>
                        </a:solidFill>
                        <a:latin typeface="Cambria Math" panose="02040503050406030204" pitchFamily="18" charset="0"/>
                      </a:rPr>
                      <m:t>𝜃</m:t>
                    </m:r>
                  </m:oMath>
                </a14:m>
                <a:r>
                  <a:t> is the linkage parameter between two genetic factors. We know that there is linkage iff two genes lie on the same chromosome. </a:t>
                </a:r>
                <a14:m>
                  <m:oMath xmlns:m="http://schemas.openxmlformats.org/officeDocument/2006/math">
                    <m:r>
                      <a:rPr sz="5750" i="1">
                        <a:solidFill>
                          <a:srgbClr val="000000"/>
                        </a:solidFill>
                        <a:latin typeface="Cambria Math" panose="02040503050406030204" pitchFamily="18" charset="0"/>
                      </a:rPr>
                      <m:t>𝜃</m:t>
                    </m:r>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𝜃</m:t>
                        </m:r>
                      </m:e>
                      <m:sub>
                        <m:r>
                          <a:rPr sz="5750" i="1">
                            <a:solidFill>
                              <a:srgbClr val="000000"/>
                            </a:solidFill>
                            <a:latin typeface="Cambria Math" panose="02040503050406030204" pitchFamily="18" charset="0"/>
                          </a:rPr>
                          <m:t>0</m:t>
                        </m:r>
                      </m:sub>
                    </m:sSub>
                    <m:r>
                      <a:rPr sz="5750" i="1">
                        <a:solidFill>
                          <a:srgbClr val="000000"/>
                        </a:solidFill>
                        <a:latin typeface="Cambria Math" panose="02040503050406030204" pitchFamily="18" charset="0"/>
                      </a:rPr>
                      <m:t>=1/4</m:t>
                    </m:r>
                  </m:oMath>
                </a14:m>
                <a:r>
                  <a:t> if there is </a:t>
                </a:r>
                <a:r>
                  <a:rPr i="1"/>
                  <a:t>no </a:t>
                </a:r>
                <a:r>
                  <a:t>linkage.</a:t>
                </a:r>
              </a:p>
              <a:p>
                <a:r>
                  <a:t>If there are </a:t>
                </a:r>
                <a14:m>
                  <m:oMath xmlns:m="http://schemas.openxmlformats.org/officeDocument/2006/math">
                    <m:r>
                      <a:rPr sz="5750" i="1">
                        <a:solidFill>
                          <a:srgbClr val="000000"/>
                        </a:solidFill>
                        <a:latin typeface="Cambria Math" panose="02040503050406030204" pitchFamily="18" charset="0"/>
                      </a:rPr>
                      <m:t>𝑛</m:t>
                    </m:r>
                  </m:oMath>
                </a14:m>
                <a:r>
                  <a:t> chromosomes of ~equal length, and that the gene is uniformly distributed, then we can reasonably put a prior distribution of order </a:t>
                </a:r>
                <a14:m>
                  <m:oMath xmlns:m="http://schemas.openxmlformats.org/officeDocument/2006/math">
                    <m:f>
                      <m:fPr>
                        <m:ctrlPr>
                          <a:rPr sz="5750" i="1">
                            <a:solidFill>
                              <a:srgbClr val="000000"/>
                            </a:solidFill>
                            <a:latin typeface="Cambria Math" panose="02040503050406030204" pitchFamily="18" charset="0"/>
                          </a:rPr>
                        </m:ctrlPr>
                      </m:fPr>
                      <m:num>
                        <m:r>
                          <a:rPr sz="5750" i="1">
                            <a:solidFill>
                              <a:srgbClr val="000000"/>
                            </a:solidFill>
                            <a:latin typeface="Cambria Math" panose="02040503050406030204" pitchFamily="18" charset="0"/>
                          </a:rPr>
                          <m:t>𝑛</m:t>
                        </m:r>
                        <m:r>
                          <a:rPr sz="5750" i="1">
                            <a:solidFill>
                              <a:srgbClr val="000000"/>
                            </a:solidFill>
                            <a:latin typeface="Cambria Math" panose="02040503050406030204" pitchFamily="18" charset="0"/>
                          </a:rPr>
                          <m:t>−1</m:t>
                        </m:r>
                      </m:num>
                      <m:den>
                        <m:r>
                          <a:rPr sz="5750" i="1">
                            <a:solidFill>
                              <a:srgbClr val="000000"/>
                            </a:solidFill>
                            <a:latin typeface="Cambria Math" panose="02040503050406030204" pitchFamily="18" charset="0"/>
                          </a:rPr>
                          <m:t>𝑛</m:t>
                        </m:r>
                      </m:den>
                    </m:f>
                  </m:oMath>
                </a14:m>
                <a:r>
                  <a:t> that </a:t>
                </a:r>
                <a14:m>
                  <m:oMath xmlns:m="http://schemas.openxmlformats.org/officeDocument/2006/math">
                    <m:r>
                      <a:rPr sz="5750" i="1">
                        <a:solidFill>
                          <a:srgbClr val="000000"/>
                        </a:solidFill>
                        <a:latin typeface="Cambria Math" panose="02040503050406030204" pitchFamily="18" charset="0"/>
                      </a:rPr>
                      <m:t>𝜃</m:t>
                    </m:r>
                    <m:r>
                      <a:rPr sz="5750" i="1">
                        <a:solidFill>
                          <a:srgbClr val="000000"/>
                        </a:solidFill>
                        <a:latin typeface="Cambria Math" panose="02040503050406030204" pitchFamily="18" charset="0"/>
                      </a:rPr>
                      <m:t>=1/4</m:t>
                    </m:r>
                  </m:oMath>
                </a14:m>
                <a:r>
                  <a:t>. This is quite large!</a:t>
                </a:r>
              </a:p>
            </p:txBody>
          </p:sp>
        </mc:Choice>
        <mc:Fallback>
          <p:sp>
            <p:nvSpPr>
              <p:cNvPr id="269" name="The first example comes from genetics.…"/>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850" t="-4301" r="-462"/>
                </a:stretch>
              </a:blipFill>
            </p:spPr>
            <p:txBody>
              <a:bodyPr/>
              <a:lstStyle/>
              <a:p>
                <a:r>
                  <a:rPr lang="en-US">
                    <a:noFill/>
                  </a:rPr>
                  <a:t> </a:t>
                </a:r>
              </a:p>
            </p:txBody>
          </p:sp>
        </mc:Fallback>
      </mc:AlternateContent>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Lindley’s examples"/>
          <p:cNvSpPr txBox="1">
            <a:spLocks noGrp="1"/>
          </p:cNvSpPr>
          <p:nvPr>
            <p:ph type="title"/>
          </p:nvPr>
        </p:nvSpPr>
        <p:spPr>
          <a:prstGeom prst="rect">
            <a:avLst/>
          </a:prstGeom>
        </p:spPr>
        <p:txBody>
          <a:bodyPr/>
          <a:lstStyle/>
          <a:p>
            <a:r>
              <a:t>Lindley’s examples</a:t>
            </a:r>
          </a:p>
        </p:txBody>
      </p:sp>
      <mc:AlternateContent xmlns:mc="http://schemas.openxmlformats.org/markup-compatibility/2006">
        <mc:Choice xmlns:a14="http://schemas.microsoft.com/office/drawing/2010/main" Requires="a14">
          <p:sp>
            <p:nvSpPr>
              <p:cNvPr id="272" name="Telepathy experiments carried out by Soal &amp; Bateman (1954).…"/>
              <p:cNvSpPr txBox="1">
                <a:spLocks noGrp="1"/>
              </p:cNvSpPr>
              <p:nvPr>
                <p:ph type="body" idx="1"/>
              </p:nvPr>
            </p:nvSpPr>
            <p:spPr>
              <a:xfrm>
                <a:off x="1206500" y="4172304"/>
                <a:ext cx="21971000" cy="8256012"/>
              </a:xfrm>
              <a:prstGeom prst="rect">
                <a:avLst/>
              </a:prstGeom>
            </p:spPr>
            <p:txBody>
              <a:bodyPr/>
              <a:lstStyle/>
              <a:p>
                <a:r>
                  <a:t>Telepathy experiments carried out by Soal &amp; Bateman (1954).</a:t>
                </a:r>
              </a:p>
              <a:p>
                <a:r>
                  <a:t>If no telepathic powers are present, the success ratio </a:t>
                </a:r>
                <a14:m>
                  <m:oMath xmlns:m="http://schemas.openxmlformats.org/officeDocument/2006/math">
                    <m:r>
                      <a:rPr sz="5750" i="1">
                        <a:solidFill>
                          <a:srgbClr val="000000"/>
                        </a:solidFill>
                        <a:latin typeface="Cambria Math" panose="02040503050406030204" pitchFamily="18" charset="0"/>
                      </a:rPr>
                      <m:t>𝜃</m:t>
                    </m:r>
                    <m:r>
                      <a:rPr sz="5750" i="1">
                        <a:solidFill>
                          <a:srgbClr val="000000"/>
                        </a:solidFill>
                        <a:latin typeface="Cambria Math" panose="02040503050406030204" pitchFamily="18" charset="0"/>
                      </a:rPr>
                      <m:t>=</m:t>
                    </m:r>
                    <m:f>
                      <m:fPr>
                        <m:ctrlPr>
                          <a:rPr sz="5750" i="1">
                            <a:solidFill>
                              <a:srgbClr val="000000"/>
                            </a:solidFill>
                            <a:latin typeface="Cambria Math" panose="02040503050406030204" pitchFamily="18" charset="0"/>
                          </a:rPr>
                        </m:ctrlPr>
                      </m:fPr>
                      <m:num>
                        <m:r>
                          <a:rPr sz="5750" i="1">
                            <a:solidFill>
                              <a:srgbClr val="000000"/>
                            </a:solidFill>
                            <a:latin typeface="Cambria Math" panose="02040503050406030204" pitchFamily="18" charset="0"/>
                          </a:rPr>
                          <m:t>1</m:t>
                        </m:r>
                      </m:num>
                      <m:den>
                        <m:r>
                          <a:rPr sz="5750" i="1">
                            <a:solidFill>
                              <a:srgbClr val="000000"/>
                            </a:solidFill>
                            <a:latin typeface="Cambria Math" panose="02040503050406030204" pitchFamily="18" charset="0"/>
                          </a:rPr>
                          <m:t>5</m:t>
                        </m:r>
                      </m:den>
                    </m:f>
                  </m:oMath>
                </a14:m>
                <a:r>
                  <a:t>.</a:t>
                </a:r>
              </a:p>
              <a:p>
                <a:r>
                  <a:t>A significance test for telepathy should therefore assign to </a:t>
                </a:r>
                <a14:m>
                  <m:oMath xmlns:m="http://schemas.openxmlformats.org/officeDocument/2006/math">
                    <m:sSub>
                      <m:sSubPr>
                        <m:ctrlPr>
                          <a:rPr sz="5750">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𝜃</m:t>
                        </m:r>
                      </m:e>
                      <m:sub>
                        <m:r>
                          <a:rPr sz="5750" i="1">
                            <a:solidFill>
                              <a:srgbClr val="000000"/>
                            </a:solidFill>
                            <a:latin typeface="Cambria Math" panose="02040503050406030204" pitchFamily="18" charset="0"/>
                          </a:rPr>
                          <m:t>0</m:t>
                        </m:r>
                      </m:sub>
                    </m:sSub>
                    <m:r>
                      <a:rPr sz="5750" i="1">
                        <a:solidFill>
                          <a:srgbClr val="000000"/>
                        </a:solidFill>
                        <a:latin typeface="Cambria Math" panose="02040503050406030204" pitchFamily="18" charset="0"/>
                      </a:rPr>
                      <m:t>=1/5</m:t>
                    </m:r>
                  </m:oMath>
                </a14:m>
                <a:r>
                  <a:t> a concentration of probability equal to one’s prior belief that the subject has no telepathic powers. </a:t>
                </a:r>
              </a:p>
            </p:txBody>
          </p:sp>
        </mc:Choice>
        <mc:Fallback>
          <p:sp>
            <p:nvSpPr>
              <p:cNvPr id="272" name="Telepathy experiments carried out by Soal &amp; Bateman (1954).…"/>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792" t="-4301" r="-983"/>
                </a:stretch>
              </a:blipFill>
            </p:spPr>
            <p:txBody>
              <a:bodyPr/>
              <a:lstStyle/>
              <a:p>
                <a:r>
                  <a:rPr lang="en-US">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7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7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7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1" build="p" bldLvl="5"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Example"/>
          <p:cNvSpPr txBox="1">
            <a:spLocks noGrp="1"/>
          </p:cNvSpPr>
          <p:nvPr>
            <p:ph type="title"/>
          </p:nvPr>
        </p:nvSpPr>
        <p:spPr>
          <a:prstGeom prst="rect">
            <a:avLst/>
          </a:prstGeom>
        </p:spPr>
        <p:txBody>
          <a:bodyPr/>
          <a:lstStyle/>
          <a:p>
            <a:r>
              <a:t>Example </a:t>
            </a:r>
          </a:p>
        </p:txBody>
      </p:sp>
      <p:sp>
        <p:nvSpPr>
          <p:cNvPr id="162" name="Consider drug efficacy (direct evidence): a clinical trial has three arms: placebo, single dose, double dose.…"/>
          <p:cNvSpPr txBox="1">
            <a:spLocks noGrp="1"/>
          </p:cNvSpPr>
          <p:nvPr>
            <p:ph type="body" idx="1"/>
          </p:nvPr>
        </p:nvSpPr>
        <p:spPr>
          <a:xfrm>
            <a:off x="1206500" y="4172304"/>
            <a:ext cx="21971000" cy="8256012"/>
          </a:xfrm>
          <a:prstGeom prst="rect">
            <a:avLst/>
          </a:prstGeom>
        </p:spPr>
        <p:txBody>
          <a:bodyPr/>
          <a:lstStyle/>
          <a:p>
            <a:r>
              <a:t>Consider drug efficacy (direct evidence): a clinical trial has three arms: placebo, single dose, double dose.</a:t>
            </a:r>
          </a:p>
          <a:p>
            <a:r>
              <a:t>Suppose the single dose/placebo trial yields nearly significant result (</a:t>
            </a:r>
            <a:r>
              <a:rPr i="1"/>
              <a:t>p</a:t>
            </a:r>
            <a:r>
              <a:t>-value = 0.07). Should we approve?</a:t>
            </a:r>
          </a:p>
          <a:p>
            <a:r>
              <a:t>Now suppose double dose/placebo yields strongly significant results in favor of new drug (</a:t>
            </a:r>
            <a:r>
              <a:rPr i="1"/>
              <a:t>p</a:t>
            </a:r>
            <a:r>
              <a:t>-value = 0.000001). Should we approve?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6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6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1" build="p" bldLvl="5"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Lindley’s examples"/>
          <p:cNvSpPr txBox="1">
            <a:spLocks noGrp="1"/>
          </p:cNvSpPr>
          <p:nvPr>
            <p:ph type="title"/>
          </p:nvPr>
        </p:nvSpPr>
        <p:spPr>
          <a:prstGeom prst="rect">
            <a:avLst/>
          </a:prstGeom>
        </p:spPr>
        <p:txBody>
          <a:bodyPr/>
          <a:lstStyle/>
          <a:p>
            <a:r>
              <a:t>Lindley’s examples</a:t>
            </a:r>
          </a:p>
        </p:txBody>
      </p:sp>
      <mc:AlternateContent xmlns:mc="http://schemas.openxmlformats.org/markup-compatibility/2006">
        <mc:Choice xmlns:a14="http://schemas.microsoft.com/office/drawing/2010/main" Requires="a14">
          <p:sp>
            <p:nvSpPr>
              <p:cNvPr id="275" name="Lindley claims that the value of   is fundamentally different from any other value,  , however close   might be to  .…"/>
              <p:cNvSpPr txBox="1">
                <a:spLocks noGrp="1"/>
              </p:cNvSpPr>
              <p:nvPr>
                <p:ph type="body" idx="1"/>
              </p:nvPr>
            </p:nvSpPr>
            <p:spPr>
              <a:xfrm>
                <a:off x="1206500" y="4172304"/>
                <a:ext cx="21971000" cy="8256012"/>
              </a:xfrm>
              <a:prstGeom prst="rect">
                <a:avLst/>
              </a:prstGeom>
            </p:spPr>
            <p:txBody>
              <a:bodyPr/>
              <a:lstStyle/>
              <a:p>
                <a:r>
                  <a:t>Lindley claims that the value of </a:t>
                </a:r>
                <a14:m>
                  <m:oMath xmlns:m="http://schemas.openxmlformats.org/officeDocument/2006/math">
                    <m:sSub>
                      <m:sSubPr>
                        <m:ctrlPr>
                          <a:rPr sz="5750">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𝜃</m:t>
                        </m:r>
                      </m:e>
                      <m:sub>
                        <m:r>
                          <a:rPr sz="5750" i="1">
                            <a:solidFill>
                              <a:srgbClr val="000000"/>
                            </a:solidFill>
                            <a:latin typeface="Cambria Math" panose="02040503050406030204" pitchFamily="18" charset="0"/>
                          </a:rPr>
                          <m:t>0</m:t>
                        </m:r>
                      </m:sub>
                    </m:sSub>
                  </m:oMath>
                </a14:m>
                <a:r>
                  <a:t> is fundamentally different from any other value, </a:t>
                </a:r>
                <a14:m>
                  <m:oMath xmlns:m="http://schemas.openxmlformats.org/officeDocument/2006/math">
                    <m:r>
                      <a:rPr sz="5750" i="1">
                        <a:solidFill>
                          <a:srgbClr val="000000"/>
                        </a:solidFill>
                        <a:latin typeface="Cambria Math" panose="02040503050406030204" pitchFamily="18" charset="0"/>
                      </a:rPr>
                      <m:t>𝜃</m:t>
                    </m:r>
                    <m:r>
                      <a:rPr sz="5750" i="1">
                        <a:solidFill>
                          <a:srgbClr val="000000"/>
                        </a:solidFill>
                        <a:latin typeface="Cambria Math" panose="02040503050406030204" pitchFamily="18" charset="0"/>
                      </a:rPr>
                      <m:t>=</m:t>
                    </m:r>
                    <m:sSup>
                      <m:sSupPr>
                        <m:ctrlPr>
                          <a:rPr sz="5750" i="1">
                            <a:solidFill>
                              <a:srgbClr val="000000"/>
                            </a:solidFill>
                            <a:latin typeface="Cambria Math" panose="02040503050406030204" pitchFamily="18" charset="0"/>
                          </a:rPr>
                        </m:ctrlPr>
                      </m:sSupPr>
                      <m:e>
                        <m:r>
                          <a:rPr sz="5750" i="1">
                            <a:solidFill>
                              <a:srgbClr val="000000"/>
                            </a:solidFill>
                            <a:latin typeface="Cambria Math" panose="02040503050406030204" pitchFamily="18" charset="0"/>
                          </a:rPr>
                          <m:t>𝜃</m:t>
                        </m:r>
                      </m:e>
                      <m:sup>
                        <m:r>
                          <a:rPr sz="5750" i="1">
                            <a:solidFill>
                              <a:srgbClr val="000000"/>
                            </a:solidFill>
                            <a:latin typeface="Cambria Math" panose="02040503050406030204" pitchFamily="18" charset="0"/>
                          </a:rPr>
                          <m:t>′</m:t>
                        </m:r>
                      </m:sup>
                    </m:sSup>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𝜃</m:t>
                        </m:r>
                      </m:e>
                      <m:sub>
                        <m:r>
                          <a:rPr sz="5750" i="1">
                            <a:solidFill>
                              <a:srgbClr val="000000"/>
                            </a:solidFill>
                            <a:latin typeface="Cambria Math" panose="02040503050406030204" pitchFamily="18" charset="0"/>
                          </a:rPr>
                          <m:t>0</m:t>
                        </m:r>
                      </m:sub>
                    </m:sSub>
                  </m:oMath>
                </a14:m>
                <a:r>
                  <a:t>, however close </a:t>
                </a:r>
                <a14:m>
                  <m:oMath xmlns:m="http://schemas.openxmlformats.org/officeDocument/2006/math">
                    <m:sSup>
                      <m:sSupPr>
                        <m:ctrlPr>
                          <a:rPr sz="5750">
                            <a:solidFill>
                              <a:srgbClr val="000000"/>
                            </a:solidFill>
                            <a:latin typeface="Cambria Math" panose="02040503050406030204" pitchFamily="18" charset="0"/>
                          </a:rPr>
                        </m:ctrlPr>
                      </m:sSupPr>
                      <m:e>
                        <m:r>
                          <a:rPr sz="5750" i="1">
                            <a:solidFill>
                              <a:srgbClr val="000000"/>
                            </a:solidFill>
                            <a:latin typeface="Cambria Math" panose="02040503050406030204" pitchFamily="18" charset="0"/>
                          </a:rPr>
                          <m:t>𝜃</m:t>
                        </m:r>
                      </m:e>
                      <m:sup>
                        <m:r>
                          <a:rPr sz="5750" i="1">
                            <a:solidFill>
                              <a:srgbClr val="000000"/>
                            </a:solidFill>
                            <a:latin typeface="Cambria Math" panose="02040503050406030204" pitchFamily="18" charset="0"/>
                          </a:rPr>
                          <m:t>′</m:t>
                        </m:r>
                      </m:sup>
                    </m:sSup>
                  </m:oMath>
                </a14:m>
                <a:r>
                  <a:t> might be to </a:t>
                </a:r>
                <a14:m>
                  <m:oMath xmlns:m="http://schemas.openxmlformats.org/officeDocument/2006/math">
                    <m:sSub>
                      <m:sSubPr>
                        <m:ctrlPr>
                          <a:rPr sz="5750">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𝜃</m:t>
                        </m:r>
                      </m:e>
                      <m:sub>
                        <m:r>
                          <a:rPr sz="5750" i="1">
                            <a:solidFill>
                              <a:srgbClr val="000000"/>
                            </a:solidFill>
                            <a:latin typeface="Cambria Math" panose="02040503050406030204" pitchFamily="18" charset="0"/>
                          </a:rPr>
                          <m:t>0</m:t>
                        </m:r>
                      </m:sub>
                    </m:sSub>
                  </m:oMath>
                </a14:m>
                <a:r>
                  <a:t>. </a:t>
                </a:r>
              </a:p>
              <a:p>
                <a:r>
                  <a:t>There are situations when this is not the case, e.g. testing approximate validity of the null hypothesis (when treatment has very little or no effect). This point has been discussed by Hodges &amp; Lehmann (1954). </a:t>
                </a:r>
              </a:p>
            </p:txBody>
          </p:sp>
        </mc:Choice>
        <mc:Fallback>
          <p:sp>
            <p:nvSpPr>
              <p:cNvPr id="275" name="Lindley claims that the value of   is fundamentally different from any other value,  , however close   might be to  .…"/>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792" t="-3226" r="-1503"/>
                </a:stretch>
              </a:blipFill>
            </p:spPr>
            <p:txBody>
              <a:bodyPr/>
              <a:lstStyle/>
              <a:p>
                <a:r>
                  <a:rPr lang="en-US">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7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7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1" build="p" bldLvl="5" animBg="1" advAuto="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7" name="Lindley’s interpretation of paradox"/>
          <p:cNvSpPr txBox="1">
            <a:spLocks noGrp="1"/>
          </p:cNvSpPr>
          <p:nvPr>
            <p:ph type="title"/>
          </p:nvPr>
        </p:nvSpPr>
        <p:spPr>
          <a:prstGeom prst="rect">
            <a:avLst/>
          </a:prstGeom>
        </p:spPr>
        <p:txBody>
          <a:bodyPr/>
          <a:lstStyle/>
          <a:p>
            <a:r>
              <a:t>Lindley’s interpretation of paradox</a:t>
            </a:r>
          </a:p>
        </p:txBody>
      </p:sp>
      <mc:AlternateContent xmlns:mc="http://schemas.openxmlformats.org/markup-compatibility/2006">
        <mc:Choice xmlns:a14="http://schemas.microsoft.com/office/drawing/2010/main" Requires="a14">
          <p:sp>
            <p:nvSpPr>
              <p:cNvPr id="278" name="Consider the paradox in these situations where the prior distribution exists by Savage’s argument and has a concentration on the null values.…"/>
              <p:cNvSpPr txBox="1">
                <a:spLocks noGrp="1"/>
              </p:cNvSpPr>
              <p:nvPr>
                <p:ph type="body" idx="1"/>
              </p:nvPr>
            </p:nvSpPr>
            <p:spPr>
              <a:xfrm>
                <a:off x="1206500" y="4172304"/>
                <a:ext cx="21971000" cy="8256012"/>
              </a:xfrm>
              <a:prstGeom prst="rect">
                <a:avLst/>
              </a:prstGeom>
            </p:spPr>
            <p:txBody>
              <a:bodyPr/>
              <a:lstStyle/>
              <a:p>
                <a:r>
                  <a:t>Consider the paradox in these situations where the prior distribution exists by Savage’s argument and has a concentration on the null values. </a:t>
                </a:r>
              </a:p>
              <a:p>
                <a:r>
                  <a:t>Lindley claims that the expression of prior in terms of fiducial / confidence limits is unjustified: such limits are statements on the value of </a:t>
                </a:r>
                <a14:m>
                  <m:oMath xmlns:m="http://schemas.openxmlformats.org/officeDocument/2006/math">
                    <m:r>
                      <a:rPr sz="5750" i="1">
                        <a:solidFill>
                          <a:srgbClr val="000000"/>
                        </a:solidFill>
                        <a:latin typeface="Cambria Math" panose="02040503050406030204" pitchFamily="18" charset="0"/>
                      </a:rPr>
                      <m:t>𝜃</m:t>
                    </m:r>
                  </m:oMath>
                </a14:m>
                <a:r>
                  <a:t> in terms of experimental result when </a:t>
                </a:r>
                <a:r>
                  <a:rPr i="1"/>
                  <a:t>nothing </a:t>
                </a:r>
                <a:r>
                  <a:t>is known about </a:t>
                </a:r>
                <a14:m>
                  <m:oMath xmlns:m="http://schemas.openxmlformats.org/officeDocument/2006/math">
                    <m:r>
                      <a:rPr sz="5750" i="1">
                        <a:solidFill>
                          <a:srgbClr val="000000"/>
                        </a:solidFill>
                        <a:latin typeface="Cambria Math" panose="02040503050406030204" pitchFamily="18" charset="0"/>
                      </a:rPr>
                      <m:t>𝜃</m:t>
                    </m:r>
                  </m:oMath>
                </a14:m>
                <a:r>
                  <a:t>.</a:t>
                </a:r>
              </a:p>
              <a:p>
                <a:r>
                  <a:t>In our example, this is clearly not true. </a:t>
                </a:r>
              </a:p>
              <a:p>
                <a:r>
                  <a:t>The paradox </a:t>
                </a:r>
                <a:r>
                  <a:rPr i="1"/>
                  <a:t>merely</a:t>
                </a:r>
                <a:r>
                  <a:t> serves as a warning that the confidence/fiducial type of statement should only be used in the circumstances in which one is truly ignorant about the parameter.</a:t>
                </a:r>
              </a:p>
            </p:txBody>
          </p:sp>
        </mc:Choice>
        <mc:Fallback>
          <p:sp>
            <p:nvSpPr>
              <p:cNvPr id="278" name="Consider the paradox in these situations where the prior distribution exists by Savage’s argument and has a concentration on the null values.…"/>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792" t="-4301" r="-1445" b="-461"/>
                </a:stretch>
              </a:blipFill>
            </p:spPr>
            <p:txBody>
              <a:bodyPr/>
              <a:lstStyle/>
              <a:p>
                <a:r>
                  <a:rPr lang="en-US">
                    <a:noFill/>
                  </a:rPr>
                  <a:t> </a:t>
                </a:r>
              </a:p>
            </p:txBody>
          </p:sp>
        </mc:Fallback>
      </mc:AlternateContent>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0" name="Barnard’s interpretation of paradox"/>
          <p:cNvSpPr txBox="1">
            <a:spLocks noGrp="1"/>
          </p:cNvSpPr>
          <p:nvPr>
            <p:ph type="title"/>
          </p:nvPr>
        </p:nvSpPr>
        <p:spPr>
          <a:prstGeom prst="rect">
            <a:avLst/>
          </a:prstGeom>
        </p:spPr>
        <p:txBody>
          <a:bodyPr/>
          <a:lstStyle/>
          <a:p>
            <a:r>
              <a:t>Barnard’s interpretation of paradox</a:t>
            </a:r>
          </a:p>
        </p:txBody>
      </p:sp>
      <mc:AlternateContent xmlns:mc="http://schemas.openxmlformats.org/markup-compatibility/2006">
        <mc:Choice xmlns:a14="http://schemas.microsoft.com/office/drawing/2010/main" Requires="a14">
          <p:sp>
            <p:nvSpPr>
              <p:cNvPr id="281" name="Barnard provided an alternative interpretation of the paradox:…"/>
              <p:cNvSpPr txBox="1">
                <a:spLocks noGrp="1"/>
              </p:cNvSpPr>
              <p:nvPr>
                <p:ph type="body" idx="1"/>
              </p:nvPr>
            </p:nvSpPr>
            <p:spPr>
              <a:xfrm>
                <a:off x="1206500" y="4172304"/>
                <a:ext cx="21971000" cy="8256012"/>
              </a:xfrm>
              <a:prstGeom prst="rect">
                <a:avLst/>
              </a:prstGeom>
            </p:spPr>
            <p:txBody>
              <a:bodyPr/>
              <a:lstStyle/>
              <a:p>
                <a:pPr marL="505968" indent="-505968" defTabSz="2023821">
                  <a:spcBef>
                    <a:spcPts val="3700"/>
                  </a:spcBef>
                  <a:defRPr sz="3984"/>
                </a:pPr>
                <a:r>
                  <a:t>Barnard provided an alternative interpretation of the paradox:</a:t>
                </a:r>
              </a:p>
              <a:p>
                <a:pPr marL="1011936" lvl="1" indent="-505968" defTabSz="2023821">
                  <a:spcBef>
                    <a:spcPts val="3700"/>
                  </a:spcBef>
                  <a:defRPr sz="3984"/>
                </a:pPr>
                <a:r>
                  <a:t>The posterior probability can be expressed as</a:t>
                </a:r>
                <a14:m>
                  <m:oMath xmlns:m="http://schemas.openxmlformats.org/officeDocument/2006/math">
                    <m:r>
                      <a:rPr sz="4800" i="1">
                        <a:solidFill>
                          <a:srgbClr val="000000"/>
                        </a:solidFill>
                        <a:latin typeface="Cambria Math" panose="02040503050406030204" pitchFamily="18" charset="0"/>
                      </a:rPr>
                      <m:t>ℙ</m:t>
                    </m:r>
                    <m:r>
                      <a:rPr sz="4800" i="1">
                        <a:solidFill>
                          <a:srgbClr val="000000"/>
                        </a:solidFill>
                        <a:latin typeface="Cambria Math" panose="02040503050406030204" pitchFamily="18" charset="0"/>
                      </a:rPr>
                      <m:t>(</m:t>
                    </m:r>
                    <m:r>
                      <a:rPr sz="4800" i="1">
                        <a:solidFill>
                          <a:srgbClr val="000000"/>
                        </a:solidFill>
                        <a:latin typeface="Cambria Math" panose="02040503050406030204" pitchFamily="18" charset="0"/>
                      </a:rPr>
                      <m:t>𝜃</m:t>
                    </m:r>
                    <m:r>
                      <a:rPr sz="4800" i="1">
                        <a:solidFill>
                          <a:srgbClr val="000000"/>
                        </a:solidFill>
                        <a:latin typeface="Cambria Math" panose="02040503050406030204" pitchFamily="18" charset="0"/>
                      </a:rPr>
                      <m:t>=</m:t>
                    </m:r>
                    <m:sSub>
                      <m:sSubPr>
                        <m:ctrlPr>
                          <a:rPr sz="4800" i="1">
                            <a:solidFill>
                              <a:srgbClr val="000000"/>
                            </a:solidFill>
                            <a:latin typeface="Cambria Math" panose="02040503050406030204" pitchFamily="18" charset="0"/>
                          </a:rPr>
                        </m:ctrlPr>
                      </m:sSubPr>
                      <m:e>
                        <m:r>
                          <a:rPr sz="4800" i="1">
                            <a:solidFill>
                              <a:srgbClr val="000000"/>
                            </a:solidFill>
                            <a:latin typeface="Cambria Math" panose="02040503050406030204" pitchFamily="18" charset="0"/>
                          </a:rPr>
                          <m:t>𝜃</m:t>
                        </m:r>
                      </m:e>
                      <m:sub>
                        <m:r>
                          <a:rPr sz="4800" i="1">
                            <a:solidFill>
                              <a:srgbClr val="000000"/>
                            </a:solidFill>
                            <a:latin typeface="Cambria Math" panose="02040503050406030204" pitchFamily="18" charset="0"/>
                          </a:rPr>
                          <m:t>0</m:t>
                        </m:r>
                      </m:sub>
                    </m:sSub>
                    <m:r>
                      <a:rPr sz="4800" i="1">
                        <a:solidFill>
                          <a:srgbClr val="000000"/>
                        </a:solidFill>
                        <a:latin typeface="Cambria Math" panose="02040503050406030204" pitchFamily="18" charset="0"/>
                      </a:rPr>
                      <m:t>|</m:t>
                    </m:r>
                    <m:bar>
                      <m:barPr>
                        <m:pos m:val="top"/>
                        <m:ctrlPr>
                          <a:rPr sz="4800" i="1">
                            <a:solidFill>
                              <a:srgbClr val="000000"/>
                            </a:solidFill>
                            <a:latin typeface="Cambria Math" panose="02040503050406030204" pitchFamily="18" charset="0"/>
                          </a:rPr>
                        </m:ctrlPr>
                      </m:barPr>
                      <m:e>
                        <m:r>
                          <a:rPr sz="4800" i="1">
                            <a:solidFill>
                              <a:srgbClr val="000000"/>
                            </a:solidFill>
                            <a:latin typeface="Cambria Math" panose="02040503050406030204" pitchFamily="18" charset="0"/>
                          </a:rPr>
                          <m:t>𝑥</m:t>
                        </m:r>
                      </m:e>
                    </m:bar>
                    <m:r>
                      <a:rPr sz="4800" i="1">
                        <a:solidFill>
                          <a:srgbClr val="000000"/>
                        </a:solidFill>
                        <a:latin typeface="Cambria Math" panose="02040503050406030204" pitchFamily="18" charset="0"/>
                      </a:rPr>
                      <m:t>=</m:t>
                    </m:r>
                    <m:r>
                      <a:rPr sz="4800" i="1">
                        <a:solidFill>
                          <a:srgbClr val="000000"/>
                        </a:solidFill>
                        <a:latin typeface="Cambria Math" panose="02040503050406030204" pitchFamily="18" charset="0"/>
                      </a:rPr>
                      <m:t>𝑓</m:t>
                    </m:r>
                    <m:r>
                      <a:rPr sz="4800" i="1">
                        <a:solidFill>
                          <a:srgbClr val="000000"/>
                        </a:solidFill>
                        <a:latin typeface="Cambria Math" panose="02040503050406030204" pitchFamily="18" charset="0"/>
                      </a:rPr>
                      <m:t>(</m:t>
                    </m:r>
                    <m:r>
                      <a:rPr sz="4800" i="1">
                        <a:solidFill>
                          <a:srgbClr val="000000"/>
                        </a:solidFill>
                        <a:latin typeface="Cambria Math" panose="02040503050406030204" pitchFamily="18" charset="0"/>
                      </a:rPr>
                      <m:t>𝛼</m:t>
                    </m:r>
                    <m:r>
                      <a:rPr sz="4800" i="1">
                        <a:solidFill>
                          <a:srgbClr val="000000"/>
                        </a:solidFill>
                        <a:latin typeface="Cambria Math" panose="02040503050406030204" pitchFamily="18" charset="0"/>
                      </a:rPr>
                      <m:t>,</m:t>
                    </m:r>
                    <m:r>
                      <a:rPr sz="4800" i="1">
                        <a:solidFill>
                          <a:srgbClr val="000000"/>
                        </a:solidFill>
                        <a:latin typeface="Cambria Math" panose="02040503050406030204" pitchFamily="18" charset="0"/>
                      </a:rPr>
                      <m:t>𝑛</m:t>
                    </m:r>
                    <m:r>
                      <a:rPr sz="4800" i="1">
                        <a:solidFill>
                          <a:srgbClr val="000000"/>
                        </a:solidFill>
                        <a:latin typeface="Cambria Math" panose="02040503050406030204" pitchFamily="18" charset="0"/>
                      </a:rPr>
                      <m:t>))=</m:t>
                    </m:r>
                    <m:r>
                      <a:rPr sz="4800" i="1">
                        <a:solidFill>
                          <a:srgbClr val="000000"/>
                        </a:solidFill>
                        <a:latin typeface="Cambria Math" panose="02040503050406030204" pitchFamily="18" charset="0"/>
                      </a:rPr>
                      <m:t>𝑐</m:t>
                    </m:r>
                    <m:sSub>
                      <m:sSubPr>
                        <m:ctrlPr>
                          <a:rPr sz="4800" i="1">
                            <a:solidFill>
                              <a:srgbClr val="000000"/>
                            </a:solidFill>
                            <a:latin typeface="Cambria Math" panose="02040503050406030204" pitchFamily="18" charset="0"/>
                          </a:rPr>
                        </m:ctrlPr>
                      </m:sSubPr>
                      <m:e>
                        <m:r>
                          <a:rPr sz="4800" i="1">
                            <a:solidFill>
                              <a:srgbClr val="000000"/>
                            </a:solidFill>
                            <a:latin typeface="Cambria Math" panose="02040503050406030204" pitchFamily="18" charset="0"/>
                          </a:rPr>
                          <m:t>𝑓</m:t>
                        </m:r>
                      </m:e>
                      <m:sub>
                        <m:r>
                          <a:rPr sz="4800" i="1">
                            <a:solidFill>
                              <a:srgbClr val="000000"/>
                            </a:solidFill>
                            <a:latin typeface="Cambria Math" panose="02040503050406030204" pitchFamily="18" charset="0"/>
                          </a:rPr>
                          <m:t>𝑛</m:t>
                        </m:r>
                      </m:sub>
                    </m:sSub>
                    <m:r>
                      <a:rPr sz="4800" i="1">
                        <a:solidFill>
                          <a:srgbClr val="000000"/>
                        </a:solidFill>
                        <a:latin typeface="Cambria Math" panose="02040503050406030204" pitchFamily="18" charset="0"/>
                      </a:rPr>
                      <m:t>/(</m:t>
                    </m:r>
                    <m:r>
                      <a:rPr sz="4800" i="1">
                        <a:solidFill>
                          <a:srgbClr val="000000"/>
                        </a:solidFill>
                        <a:latin typeface="Cambria Math" panose="02040503050406030204" pitchFamily="18" charset="0"/>
                      </a:rPr>
                      <m:t>𝑐</m:t>
                    </m:r>
                    <m:sSub>
                      <m:sSubPr>
                        <m:ctrlPr>
                          <a:rPr sz="4800" i="1">
                            <a:solidFill>
                              <a:srgbClr val="000000"/>
                            </a:solidFill>
                            <a:latin typeface="Cambria Math" panose="02040503050406030204" pitchFamily="18" charset="0"/>
                          </a:rPr>
                        </m:ctrlPr>
                      </m:sSubPr>
                      <m:e>
                        <m:r>
                          <a:rPr sz="4800" i="1">
                            <a:solidFill>
                              <a:srgbClr val="000000"/>
                            </a:solidFill>
                            <a:latin typeface="Cambria Math" panose="02040503050406030204" pitchFamily="18" charset="0"/>
                          </a:rPr>
                          <m:t>𝑓</m:t>
                        </m:r>
                      </m:e>
                      <m:sub>
                        <m:r>
                          <a:rPr sz="4800" i="1">
                            <a:solidFill>
                              <a:srgbClr val="000000"/>
                            </a:solidFill>
                            <a:latin typeface="Cambria Math" panose="02040503050406030204" pitchFamily="18" charset="0"/>
                          </a:rPr>
                          <m:t>𝑛</m:t>
                        </m:r>
                      </m:sub>
                    </m:sSub>
                    <m:r>
                      <a:rPr sz="4800" i="1">
                        <a:solidFill>
                          <a:srgbClr val="000000"/>
                        </a:solidFill>
                        <a:latin typeface="Cambria Math" panose="02040503050406030204" pitchFamily="18" charset="0"/>
                      </a:rPr>
                      <m:t>+(1−</m:t>
                    </m:r>
                    <m:r>
                      <a:rPr sz="4800" i="1">
                        <a:solidFill>
                          <a:srgbClr val="000000"/>
                        </a:solidFill>
                        <a:latin typeface="Cambria Math" panose="02040503050406030204" pitchFamily="18" charset="0"/>
                      </a:rPr>
                      <m:t>𝑐</m:t>
                    </m:r>
                    <m:r>
                      <a:rPr sz="4800" i="1">
                        <a:solidFill>
                          <a:srgbClr val="000000"/>
                        </a:solidFill>
                        <a:latin typeface="Cambria Math" panose="02040503050406030204" pitchFamily="18" charset="0"/>
                      </a:rPr>
                      <m:t>))</m:t>
                    </m:r>
                  </m:oMath>
                </a14:m>
                <a:r>
                  <a:t>, where </a:t>
                </a:r>
                <a14:m>
                  <m:oMath xmlns:m="http://schemas.openxmlformats.org/officeDocument/2006/math">
                    <m:sSub>
                      <m:sSubPr>
                        <m:ctrlPr>
                          <a:rPr sz="4800">
                            <a:solidFill>
                              <a:srgbClr val="000000"/>
                            </a:solidFill>
                            <a:latin typeface="Cambria Math" panose="02040503050406030204" pitchFamily="18" charset="0"/>
                          </a:rPr>
                        </m:ctrlPr>
                      </m:sSubPr>
                      <m:e>
                        <m:r>
                          <a:rPr sz="4800" i="1">
                            <a:solidFill>
                              <a:srgbClr val="000000"/>
                            </a:solidFill>
                            <a:latin typeface="Cambria Math" panose="02040503050406030204" pitchFamily="18" charset="0"/>
                          </a:rPr>
                          <m:t>𝑓</m:t>
                        </m:r>
                      </m:e>
                      <m:sub>
                        <m:r>
                          <a:rPr sz="4800" i="1">
                            <a:solidFill>
                              <a:srgbClr val="000000"/>
                            </a:solidFill>
                            <a:latin typeface="Cambria Math" panose="02040503050406030204" pitchFamily="18" charset="0"/>
                          </a:rPr>
                          <m:t>𝑛</m:t>
                        </m:r>
                      </m:sub>
                    </m:sSub>
                    <m:r>
                      <a:rPr sz="4800" i="1">
                        <a:solidFill>
                          <a:srgbClr val="000000"/>
                        </a:solidFill>
                        <a:latin typeface="Cambria Math" panose="02040503050406030204" pitchFamily="18" charset="0"/>
                      </a:rPr>
                      <m:t>=</m:t>
                    </m:r>
                    <m:rad>
                      <m:radPr>
                        <m:degHide m:val="on"/>
                        <m:ctrlPr>
                          <a:rPr sz="4800" i="1">
                            <a:solidFill>
                              <a:srgbClr val="000000"/>
                            </a:solidFill>
                            <a:latin typeface="Cambria Math" panose="02040503050406030204" pitchFamily="18" charset="0"/>
                          </a:rPr>
                        </m:ctrlPr>
                      </m:radPr>
                      <m:deg/>
                      <m:e>
                        <m:f>
                          <m:fPr>
                            <m:ctrlPr>
                              <a:rPr sz="4800" i="1">
                                <a:solidFill>
                                  <a:srgbClr val="000000"/>
                                </a:solidFill>
                                <a:latin typeface="Cambria Math" panose="02040503050406030204" pitchFamily="18" charset="0"/>
                              </a:rPr>
                            </m:ctrlPr>
                          </m:fPr>
                          <m:num>
                            <m:r>
                              <a:rPr sz="4800" i="1">
                                <a:solidFill>
                                  <a:srgbClr val="000000"/>
                                </a:solidFill>
                                <a:latin typeface="Cambria Math" panose="02040503050406030204" pitchFamily="18" charset="0"/>
                              </a:rPr>
                              <m:t>𝑛</m:t>
                            </m:r>
                          </m:num>
                          <m:den>
                            <m:r>
                              <a:rPr sz="4800" i="1">
                                <a:solidFill>
                                  <a:srgbClr val="000000"/>
                                </a:solidFill>
                                <a:latin typeface="Cambria Math" panose="02040503050406030204" pitchFamily="18" charset="0"/>
                              </a:rPr>
                              <m:t>2</m:t>
                            </m:r>
                            <m:r>
                              <a:rPr sz="4800" i="1">
                                <a:solidFill>
                                  <a:srgbClr val="000000"/>
                                </a:solidFill>
                                <a:latin typeface="Cambria Math" panose="02040503050406030204" pitchFamily="18" charset="0"/>
                              </a:rPr>
                              <m:t>𝜋</m:t>
                            </m:r>
                            <m:sSup>
                              <m:sSupPr>
                                <m:ctrlPr>
                                  <a:rPr sz="4800" i="1">
                                    <a:solidFill>
                                      <a:srgbClr val="000000"/>
                                    </a:solidFill>
                                    <a:latin typeface="Cambria Math" panose="02040503050406030204" pitchFamily="18" charset="0"/>
                                  </a:rPr>
                                </m:ctrlPr>
                              </m:sSupPr>
                              <m:e>
                                <m:r>
                                  <a:rPr sz="4800" i="1">
                                    <a:solidFill>
                                      <a:srgbClr val="000000"/>
                                    </a:solidFill>
                                    <a:latin typeface="Cambria Math" panose="02040503050406030204" pitchFamily="18" charset="0"/>
                                  </a:rPr>
                                  <m:t>𝜎</m:t>
                                </m:r>
                              </m:e>
                              <m:sup>
                                <m:r>
                                  <a:rPr sz="4800" i="1">
                                    <a:solidFill>
                                      <a:srgbClr val="000000"/>
                                    </a:solidFill>
                                    <a:latin typeface="Cambria Math" panose="02040503050406030204" pitchFamily="18" charset="0"/>
                                  </a:rPr>
                                  <m:t>2</m:t>
                                </m:r>
                              </m:sup>
                            </m:sSup>
                          </m:den>
                        </m:f>
                      </m:e>
                    </m:rad>
                    <m:sSup>
                      <m:sSupPr>
                        <m:ctrlPr>
                          <a:rPr sz="4800" i="1">
                            <a:solidFill>
                              <a:srgbClr val="000000"/>
                            </a:solidFill>
                            <a:latin typeface="Cambria Math" panose="02040503050406030204" pitchFamily="18" charset="0"/>
                          </a:rPr>
                        </m:ctrlPr>
                      </m:sSupPr>
                      <m:e>
                        <m:r>
                          <a:rPr sz="4800" i="1">
                            <a:solidFill>
                              <a:srgbClr val="000000"/>
                            </a:solidFill>
                            <a:latin typeface="Cambria Math" panose="02040503050406030204" pitchFamily="18" charset="0"/>
                          </a:rPr>
                          <m:t>𝑒</m:t>
                        </m:r>
                      </m:e>
                      <m:sup>
                        <m:r>
                          <a:rPr sz="4800" i="1">
                            <a:solidFill>
                              <a:srgbClr val="000000"/>
                            </a:solidFill>
                            <a:latin typeface="Cambria Math" panose="02040503050406030204" pitchFamily="18" charset="0"/>
                          </a:rPr>
                          <m:t>−</m:t>
                        </m:r>
                        <m:f>
                          <m:fPr>
                            <m:ctrlPr>
                              <a:rPr sz="4800" i="1">
                                <a:solidFill>
                                  <a:srgbClr val="000000"/>
                                </a:solidFill>
                                <a:latin typeface="Cambria Math" panose="02040503050406030204" pitchFamily="18" charset="0"/>
                              </a:rPr>
                            </m:ctrlPr>
                          </m:fPr>
                          <m:num>
                            <m:r>
                              <a:rPr sz="4800" i="1">
                                <a:solidFill>
                                  <a:srgbClr val="000000"/>
                                </a:solidFill>
                                <a:latin typeface="Cambria Math" panose="02040503050406030204" pitchFamily="18" charset="0"/>
                              </a:rPr>
                              <m:t>1</m:t>
                            </m:r>
                          </m:num>
                          <m:den>
                            <m:r>
                              <a:rPr sz="4800" i="1">
                                <a:solidFill>
                                  <a:srgbClr val="000000"/>
                                </a:solidFill>
                                <a:latin typeface="Cambria Math" panose="02040503050406030204" pitchFamily="18" charset="0"/>
                              </a:rPr>
                              <m:t>2</m:t>
                            </m:r>
                          </m:den>
                        </m:f>
                        <m:sSubSup>
                          <m:sSubSupPr>
                            <m:ctrlPr>
                              <a:rPr sz="4800" i="1">
                                <a:solidFill>
                                  <a:srgbClr val="000000"/>
                                </a:solidFill>
                                <a:latin typeface="Cambria Math" panose="02040503050406030204" pitchFamily="18" charset="0"/>
                              </a:rPr>
                            </m:ctrlPr>
                          </m:sSubSupPr>
                          <m:e>
                            <m:r>
                              <a:rPr sz="4800" i="1">
                                <a:solidFill>
                                  <a:srgbClr val="000000"/>
                                </a:solidFill>
                                <a:latin typeface="Cambria Math" panose="02040503050406030204" pitchFamily="18" charset="0"/>
                              </a:rPr>
                              <m:t>𝜆</m:t>
                            </m:r>
                          </m:e>
                          <m:sub>
                            <m:r>
                              <a:rPr sz="4800" i="1">
                                <a:solidFill>
                                  <a:srgbClr val="000000"/>
                                </a:solidFill>
                                <a:latin typeface="Cambria Math" panose="02040503050406030204" pitchFamily="18" charset="0"/>
                              </a:rPr>
                              <m:t>𝛼</m:t>
                            </m:r>
                          </m:sub>
                          <m:sup>
                            <m:r>
                              <a:rPr sz="4800" i="1">
                                <a:solidFill>
                                  <a:srgbClr val="000000"/>
                                </a:solidFill>
                                <a:latin typeface="Cambria Math" panose="02040503050406030204" pitchFamily="18" charset="0"/>
                              </a:rPr>
                              <m:t>2</m:t>
                            </m:r>
                          </m:sup>
                        </m:sSubSup>
                      </m:sup>
                    </m:sSup>
                  </m:oMath>
                </a14:m>
                <a:r>
                  <a:t>. Clearly </a:t>
                </a:r>
                <a14:m>
                  <m:oMath xmlns:m="http://schemas.openxmlformats.org/officeDocument/2006/math">
                    <m:sSub>
                      <m:sSubPr>
                        <m:ctrlPr>
                          <a:rPr sz="4800">
                            <a:solidFill>
                              <a:srgbClr val="000000"/>
                            </a:solidFill>
                            <a:latin typeface="Cambria Math" panose="02040503050406030204" pitchFamily="18" charset="0"/>
                          </a:rPr>
                        </m:ctrlPr>
                      </m:sSubPr>
                      <m:e>
                        <m:r>
                          <a:rPr sz="4800" i="1">
                            <a:solidFill>
                              <a:srgbClr val="000000"/>
                            </a:solidFill>
                            <a:latin typeface="Cambria Math" panose="02040503050406030204" pitchFamily="18" charset="0"/>
                          </a:rPr>
                          <m:t>𝑓</m:t>
                        </m:r>
                      </m:e>
                      <m:sub>
                        <m:r>
                          <a:rPr sz="4800" i="1">
                            <a:solidFill>
                              <a:srgbClr val="000000"/>
                            </a:solidFill>
                            <a:latin typeface="Cambria Math" panose="02040503050406030204" pitchFamily="18" charset="0"/>
                          </a:rPr>
                          <m:t>𝑛</m:t>
                        </m:r>
                      </m:sub>
                    </m:sSub>
                    <m:r>
                      <a:rPr sz="4800" i="1">
                        <a:solidFill>
                          <a:srgbClr val="000000"/>
                        </a:solidFill>
                        <a:latin typeface="Cambria Math" panose="02040503050406030204" pitchFamily="18" charset="0"/>
                      </a:rPr>
                      <m:t>→∞</m:t>
                    </m:r>
                  </m:oMath>
                </a14:m>
                <a:r>
                  <a:t> as </a:t>
                </a:r>
                <a14:m>
                  <m:oMath xmlns:m="http://schemas.openxmlformats.org/officeDocument/2006/math">
                    <m:r>
                      <a:rPr sz="4800" i="1">
                        <a:solidFill>
                          <a:srgbClr val="000000"/>
                        </a:solidFill>
                        <a:latin typeface="Cambria Math" panose="02040503050406030204" pitchFamily="18" charset="0"/>
                      </a:rPr>
                      <m:t>𝑛</m:t>
                    </m:r>
                    <m:r>
                      <a:rPr sz="4800" i="1">
                        <a:solidFill>
                          <a:srgbClr val="000000"/>
                        </a:solidFill>
                        <a:latin typeface="Cambria Math" panose="02040503050406030204" pitchFamily="18" charset="0"/>
                      </a:rPr>
                      <m:t>→∞</m:t>
                    </m:r>
                  </m:oMath>
                </a14:m>
                <a:r>
                  <a:t> for fixed </a:t>
                </a:r>
                <a14:m>
                  <m:oMath xmlns:m="http://schemas.openxmlformats.org/officeDocument/2006/math">
                    <m:sSub>
                      <m:sSubPr>
                        <m:ctrlPr>
                          <a:rPr sz="4800">
                            <a:solidFill>
                              <a:srgbClr val="000000"/>
                            </a:solidFill>
                            <a:latin typeface="Cambria Math" panose="02040503050406030204" pitchFamily="18" charset="0"/>
                          </a:rPr>
                        </m:ctrlPr>
                      </m:sSubPr>
                      <m:e>
                        <m:r>
                          <a:rPr sz="4800" i="1">
                            <a:solidFill>
                              <a:srgbClr val="000000"/>
                            </a:solidFill>
                            <a:latin typeface="Cambria Math" panose="02040503050406030204" pitchFamily="18" charset="0"/>
                          </a:rPr>
                          <m:t>𝜆</m:t>
                        </m:r>
                      </m:e>
                      <m:sub>
                        <m:r>
                          <a:rPr sz="4800" i="1">
                            <a:solidFill>
                              <a:srgbClr val="000000"/>
                            </a:solidFill>
                            <a:latin typeface="Cambria Math" panose="02040503050406030204" pitchFamily="18" charset="0"/>
                          </a:rPr>
                          <m:t>𝛼</m:t>
                        </m:r>
                      </m:sub>
                    </m:sSub>
                  </m:oMath>
                </a14:m>
                <a:r>
                  <a:t>.</a:t>
                </a:r>
              </a:p>
              <a:p>
                <a:pPr marL="1011936" lvl="1" indent="-505968" defTabSz="2023821">
                  <a:spcBef>
                    <a:spcPts val="3700"/>
                  </a:spcBef>
                  <a:defRPr sz="3984"/>
                </a:pPr>
                <a:r>
                  <a:t>For fixed </a:t>
                </a:r>
                <a14:m>
                  <m:oMath xmlns:m="http://schemas.openxmlformats.org/officeDocument/2006/math">
                    <m:r>
                      <a:rPr sz="4800" i="1">
                        <a:solidFill>
                          <a:srgbClr val="000000"/>
                        </a:solidFill>
                        <a:latin typeface="Cambria Math" panose="02040503050406030204" pitchFamily="18" charset="0"/>
                      </a:rPr>
                      <m:t>𝛼</m:t>
                    </m:r>
                  </m:oMath>
                </a14:m>
                <a:r>
                  <a:t>, the likelihood of the null hypothesis increases with the sample size. </a:t>
                </a:r>
              </a:p>
              <a:p>
                <a:pPr marL="505968" indent="-505968" defTabSz="2023821">
                  <a:spcBef>
                    <a:spcPts val="3700"/>
                  </a:spcBef>
                  <a:defRPr sz="3984"/>
                </a:pPr>
                <a:r>
                  <a:t>Thus without reference to prior distribution, significance tests depend on the conjunction (Fisher, 1956):</a:t>
                </a:r>
              </a:p>
              <a:p>
                <a:pPr marL="1011936" lvl="1" indent="-505968" defTabSz="2023821">
                  <a:spcBef>
                    <a:spcPts val="3700"/>
                  </a:spcBef>
                  <a:defRPr sz="3984"/>
                </a:pPr>
                <a:r>
                  <a:t>either a rare chance occurred, or</a:t>
                </a:r>
              </a:p>
              <a:p>
                <a:pPr marL="1011936" lvl="1" indent="-505968" defTabSz="2023821">
                  <a:spcBef>
                    <a:spcPts val="3700"/>
                  </a:spcBef>
                  <a:defRPr sz="3984"/>
                </a:pPr>
                <a:r>
                  <a:t>null hypothesis is false</a:t>
                </a:r>
              </a:p>
            </p:txBody>
          </p:sp>
        </mc:Choice>
        <mc:Fallback>
          <p:sp>
            <p:nvSpPr>
              <p:cNvPr id="281" name="Barnard provided an alternative interpretation of the paradox:…"/>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445" t="-3687"/>
                </a:stretch>
              </a:blipFill>
            </p:spPr>
            <p:txBody>
              <a:bodyPr/>
              <a:lstStyle/>
              <a:p>
                <a:r>
                  <a:rPr lang="en-US">
                    <a:noFill/>
                  </a:rPr>
                  <a:t> </a:t>
                </a:r>
              </a:p>
            </p:txBody>
          </p:sp>
        </mc:Fallback>
      </mc:AlternateContent>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Barnard’s interpretation of paradox"/>
          <p:cNvSpPr txBox="1">
            <a:spLocks noGrp="1"/>
          </p:cNvSpPr>
          <p:nvPr>
            <p:ph type="title"/>
          </p:nvPr>
        </p:nvSpPr>
        <p:spPr>
          <a:prstGeom prst="rect">
            <a:avLst/>
          </a:prstGeom>
        </p:spPr>
        <p:txBody>
          <a:bodyPr/>
          <a:lstStyle/>
          <a:p>
            <a:r>
              <a:t>Barnard’s interpretation of paradox</a:t>
            </a:r>
          </a:p>
        </p:txBody>
      </p:sp>
      <p:sp>
        <p:nvSpPr>
          <p:cNvPr id="284" name="Without reference to prior distribution, significance tests depend on the conjunction (Fisher, 1956):…"/>
          <p:cNvSpPr txBox="1">
            <a:spLocks noGrp="1"/>
          </p:cNvSpPr>
          <p:nvPr>
            <p:ph type="body" idx="1"/>
          </p:nvPr>
        </p:nvSpPr>
        <p:spPr>
          <a:xfrm>
            <a:off x="1206500" y="4172304"/>
            <a:ext cx="21971000" cy="8256012"/>
          </a:xfrm>
          <a:prstGeom prst="rect">
            <a:avLst/>
          </a:prstGeom>
        </p:spPr>
        <p:txBody>
          <a:bodyPr/>
          <a:lstStyle/>
          <a:p>
            <a:pPr marL="524255" indent="-524255" defTabSz="2096971">
              <a:spcBef>
                <a:spcPts val="3800"/>
              </a:spcBef>
              <a:defRPr sz="4128"/>
            </a:pPr>
            <a:r>
              <a:t>Without reference to prior distribution, significance tests depend on the conjunction (Fisher, 1956):</a:t>
            </a:r>
          </a:p>
          <a:p>
            <a:pPr marL="1048511" lvl="1" indent="-524255" defTabSz="2096971">
              <a:spcBef>
                <a:spcPts val="3800"/>
              </a:spcBef>
              <a:defRPr sz="4128"/>
            </a:pPr>
            <a:r>
              <a:t>either a rare chance occurred, or</a:t>
            </a:r>
          </a:p>
          <a:p>
            <a:pPr marL="1048511" lvl="1" indent="-524255" defTabSz="2096971">
              <a:spcBef>
                <a:spcPts val="3800"/>
              </a:spcBef>
              <a:defRPr sz="4128"/>
            </a:pPr>
            <a:r>
              <a:t>null hypothesis is false</a:t>
            </a:r>
          </a:p>
          <a:p>
            <a:pPr marL="524255" indent="-524255" defTabSz="2096971">
              <a:spcBef>
                <a:spcPts val="3800"/>
              </a:spcBef>
              <a:defRPr sz="4128"/>
            </a:pPr>
            <a:r>
              <a:t>The chance considered in a hypothesis test is the chance of the observed event (likelihood) and other more extreme ones, but these two chances behave very differently.</a:t>
            </a:r>
          </a:p>
          <a:p>
            <a:pPr marL="524255" indent="-524255" defTabSz="2096971">
              <a:spcBef>
                <a:spcPts val="3800"/>
              </a:spcBef>
              <a:defRPr sz="4128"/>
            </a:pPr>
            <a:r>
              <a:t>The paradox arises because the frequentist argument is based on </a:t>
            </a:r>
            <a:r>
              <a:rPr i="1"/>
              <a:t>area</a:t>
            </a:r>
            <a:r>
              <a:t> under the curve and the Bayesian argument is based on the </a:t>
            </a:r>
            <a:r>
              <a:rPr i="1"/>
              <a:t>ordinate</a:t>
            </a:r>
            <a:r>
              <a:t> of the curve.</a:t>
            </a:r>
          </a:p>
          <a:p>
            <a:pPr marL="524255" indent="-524255" defTabSz="2096971">
              <a:spcBef>
                <a:spcPts val="3800"/>
              </a:spcBef>
              <a:defRPr sz="4128"/>
            </a:pPr>
            <a:r>
              <a:t>The frequentist interpretation through the likelihood involves no mention of alternative hypotheses.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8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8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28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1" build="p" bldLvl="5" animBg="1" advAuto="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 name="Jeffrey’s interpretation of significance"/>
          <p:cNvSpPr txBox="1">
            <a:spLocks noGrp="1"/>
          </p:cNvSpPr>
          <p:nvPr>
            <p:ph type="title"/>
          </p:nvPr>
        </p:nvSpPr>
        <p:spPr>
          <a:prstGeom prst="rect">
            <a:avLst/>
          </a:prstGeom>
        </p:spPr>
        <p:txBody>
          <a:bodyPr/>
          <a:lstStyle/>
          <a:p>
            <a:r>
              <a:t>Jeffrey’s interpretation of significance </a:t>
            </a:r>
          </a:p>
        </p:txBody>
      </p:sp>
      <mc:AlternateContent xmlns:mc="http://schemas.openxmlformats.org/markup-compatibility/2006">
        <mc:Choice xmlns:a14="http://schemas.microsoft.com/office/drawing/2010/main" Requires="a14">
          <p:sp>
            <p:nvSpPr>
              <p:cNvPr id="287" name="Significance level has been very successfully used in practice. This is because   very slowly. For moderate values of  ,   is les than the prior   at  .…"/>
              <p:cNvSpPr txBox="1">
                <a:spLocks noGrp="1"/>
              </p:cNvSpPr>
              <p:nvPr>
                <p:ph type="body" idx="1"/>
              </p:nvPr>
            </p:nvSpPr>
            <p:spPr>
              <a:xfrm>
                <a:off x="1206500" y="4172304"/>
                <a:ext cx="21971000" cy="8256012"/>
              </a:xfrm>
              <a:prstGeom prst="rect">
                <a:avLst/>
              </a:prstGeom>
            </p:spPr>
            <p:txBody>
              <a:bodyPr/>
              <a:lstStyle/>
              <a:p>
                <a:r>
                  <a:t>Significance level has been very successfully used in practice. This is because </a:t>
                </a:r>
                <a14:m>
                  <m:oMath xmlns:m="http://schemas.openxmlformats.org/officeDocument/2006/math">
                    <m:bar>
                      <m:barPr>
                        <m:pos m:val="top"/>
                        <m:ctrlPr>
                          <a:rPr sz="5750" i="1">
                            <a:solidFill>
                              <a:srgbClr val="000000"/>
                            </a:solidFill>
                            <a:latin typeface="Cambria Math" panose="02040503050406030204" pitchFamily="18" charset="0"/>
                          </a:rPr>
                        </m:ctrlPr>
                      </m:barPr>
                      <m:e>
                        <m:r>
                          <a:rPr sz="5750" i="1">
                            <a:solidFill>
                              <a:srgbClr val="000000"/>
                            </a:solidFill>
                            <a:latin typeface="Cambria Math" panose="02040503050406030204" pitchFamily="18" charset="0"/>
                          </a:rPr>
                          <m:t>𝑐</m:t>
                        </m:r>
                      </m:e>
                    </m:bar>
                    <m:r>
                      <a:rPr sz="5750" i="1">
                        <a:solidFill>
                          <a:srgbClr val="000000"/>
                        </a:solidFill>
                        <a:latin typeface="Cambria Math" panose="02040503050406030204" pitchFamily="18" charset="0"/>
                      </a:rPr>
                      <m:t>→1</m:t>
                    </m:r>
                  </m:oMath>
                </a14:m>
                <a:r>
                  <a:t> very slowly. For moderate values of </a:t>
                </a:r>
                <a14:m>
                  <m:oMath xmlns:m="http://schemas.openxmlformats.org/officeDocument/2006/math">
                    <m:r>
                      <a:rPr sz="5750" i="1">
                        <a:solidFill>
                          <a:srgbClr val="000000"/>
                        </a:solidFill>
                        <a:latin typeface="Cambria Math" panose="02040503050406030204" pitchFamily="18" charset="0"/>
                      </a:rPr>
                      <m:t>𝑛</m:t>
                    </m:r>
                  </m:oMath>
                </a14:m>
                <a:r>
                  <a:t>, </a:t>
                </a:r>
                <a14:m>
                  <m:oMath xmlns:m="http://schemas.openxmlformats.org/officeDocument/2006/math">
                    <m:bar>
                      <m:barPr>
                        <m:pos m:val="top"/>
                        <m:ctrlPr>
                          <a:rPr sz="5750" i="1">
                            <a:solidFill>
                              <a:srgbClr val="000000"/>
                            </a:solidFill>
                            <a:latin typeface="Cambria Math" panose="02040503050406030204" pitchFamily="18" charset="0"/>
                          </a:rPr>
                        </m:ctrlPr>
                      </m:barPr>
                      <m:e>
                        <m:r>
                          <a:rPr sz="5750" i="1">
                            <a:solidFill>
                              <a:srgbClr val="000000"/>
                            </a:solidFill>
                            <a:latin typeface="Cambria Math" panose="02040503050406030204" pitchFamily="18" charset="0"/>
                          </a:rPr>
                          <m:t>𝑐</m:t>
                        </m:r>
                      </m:e>
                    </m:bar>
                  </m:oMath>
                </a14:m>
                <a:r>
                  <a:t> is les than the prior </a:t>
                </a:r>
                <a14:m>
                  <m:oMath xmlns:m="http://schemas.openxmlformats.org/officeDocument/2006/math">
                    <m:r>
                      <a:rPr sz="5750" i="1">
                        <a:solidFill>
                          <a:srgbClr val="000000"/>
                        </a:solidFill>
                        <a:latin typeface="Cambria Math" panose="02040503050406030204" pitchFamily="18" charset="0"/>
                      </a:rPr>
                      <m:t>𝑐</m:t>
                    </m:r>
                  </m:oMath>
                </a14:m>
                <a:r>
                  <a:t> at </a:t>
                </a:r>
                <a14:m>
                  <m:oMath xmlns:m="http://schemas.openxmlformats.org/officeDocument/2006/math">
                    <m:r>
                      <a:rPr sz="5750" i="1">
                        <a:solidFill>
                          <a:srgbClr val="000000"/>
                        </a:solidFill>
                        <a:latin typeface="Cambria Math" panose="02040503050406030204" pitchFamily="18" charset="0"/>
                      </a:rPr>
                      <m:t>𝛼</m:t>
                    </m:r>
                  </m:oMath>
                </a14:m>
                <a:r>
                  <a:t>.</a:t>
                </a:r>
              </a:p>
              <a:p>
                <a:r>
                  <a:t>Let </a:t>
                </a:r>
                <a14:m>
                  <m:oMath xmlns:m="http://schemas.openxmlformats.org/officeDocument/2006/math">
                    <m:r>
                      <a:rPr sz="5750" i="1">
                        <a:solidFill>
                          <a:srgbClr val="000000"/>
                        </a:solidFill>
                        <a:latin typeface="Cambria Math" panose="02040503050406030204" pitchFamily="18" charset="0"/>
                      </a:rPr>
                      <m:t>𝐴</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𝑐</m:t>
                    </m:r>
                    <m:sSup>
                      <m:sSupPr>
                        <m:ctrlPr>
                          <a:rPr sz="5750" i="1">
                            <a:solidFill>
                              <a:srgbClr val="000000"/>
                            </a:solidFill>
                            <a:latin typeface="Cambria Math" panose="02040503050406030204" pitchFamily="18" charset="0"/>
                          </a:rPr>
                        </m:ctrlPr>
                      </m:sSupPr>
                      <m:e>
                        <m:r>
                          <a:rPr sz="5750" i="1">
                            <a:solidFill>
                              <a:srgbClr val="000000"/>
                            </a:solidFill>
                            <a:latin typeface="Cambria Math" panose="02040503050406030204" pitchFamily="18" charset="0"/>
                          </a:rPr>
                          <m:t>𝑒</m:t>
                        </m:r>
                      </m:e>
                      <m:sup>
                        <m:r>
                          <a:rPr sz="5750" i="1">
                            <a:solidFill>
                              <a:srgbClr val="000000"/>
                            </a:solidFill>
                            <a:latin typeface="Cambria Math" panose="02040503050406030204" pitchFamily="18" charset="0"/>
                          </a:rPr>
                          <m:t>−1/2</m:t>
                        </m:r>
                        <m:sSubSup>
                          <m:sSubSupPr>
                            <m:ctrlPr>
                              <a:rPr sz="5750" i="1">
                                <a:solidFill>
                                  <a:srgbClr val="000000"/>
                                </a:solidFill>
                                <a:latin typeface="Cambria Math" panose="02040503050406030204" pitchFamily="18" charset="0"/>
                              </a:rPr>
                            </m:ctrlPr>
                          </m:sSubSupPr>
                          <m:e>
                            <m:r>
                              <a:rPr sz="5750" i="1">
                                <a:solidFill>
                                  <a:srgbClr val="000000"/>
                                </a:solidFill>
                                <a:latin typeface="Cambria Math" panose="02040503050406030204" pitchFamily="18" charset="0"/>
                              </a:rPr>
                              <m:t>𝜆</m:t>
                            </m:r>
                          </m:e>
                          <m:sub>
                            <m:r>
                              <a:rPr sz="5750" i="1">
                                <a:solidFill>
                                  <a:srgbClr val="000000"/>
                                </a:solidFill>
                                <a:latin typeface="Cambria Math" panose="02040503050406030204" pitchFamily="18" charset="0"/>
                              </a:rPr>
                              <m:t>𝛼</m:t>
                            </m:r>
                          </m:sub>
                          <m:sup>
                            <m:r>
                              <a:rPr sz="5750" i="1">
                                <a:solidFill>
                                  <a:srgbClr val="000000"/>
                                </a:solidFill>
                                <a:latin typeface="Cambria Math" panose="02040503050406030204" pitchFamily="18" charset="0"/>
                              </a:rPr>
                              <m:t>2</m:t>
                            </m:r>
                          </m:sup>
                        </m:sSubSup>
                      </m:sup>
                    </m:sSup>
                    <m:r>
                      <a:rPr sz="5750" i="1">
                        <a:solidFill>
                          <a:srgbClr val="000000"/>
                        </a:solidFill>
                        <a:latin typeface="Cambria Math" panose="02040503050406030204" pitchFamily="18" charset="0"/>
                      </a:rPr>
                      <m:t>/(1−</m:t>
                    </m:r>
                    <m:r>
                      <a:rPr sz="5750" i="1">
                        <a:solidFill>
                          <a:srgbClr val="000000"/>
                        </a:solidFill>
                        <a:latin typeface="Cambria Math" panose="02040503050406030204" pitchFamily="18" charset="0"/>
                      </a:rPr>
                      <m:t>𝑐</m:t>
                    </m:r>
                    <m:r>
                      <a:rPr sz="5750" i="1">
                        <a:solidFill>
                          <a:srgbClr val="000000"/>
                        </a:solidFill>
                        <a:latin typeface="Cambria Math" panose="02040503050406030204" pitchFamily="18" charset="0"/>
                      </a:rPr>
                      <m:t>)</m:t>
                    </m:r>
                    <m:rad>
                      <m:radPr>
                        <m:degHide m:val="on"/>
                        <m:ctrlPr>
                          <a:rPr sz="5750" i="1">
                            <a:solidFill>
                              <a:srgbClr val="000000"/>
                            </a:solidFill>
                            <a:latin typeface="Cambria Math" panose="02040503050406030204" pitchFamily="18" charset="0"/>
                          </a:rPr>
                        </m:ctrlPr>
                      </m:radPr>
                      <m:deg/>
                      <m:e>
                        <m:r>
                          <a:rPr sz="5750" i="1">
                            <a:solidFill>
                              <a:srgbClr val="000000"/>
                            </a:solidFill>
                            <a:latin typeface="Cambria Math" panose="02040503050406030204" pitchFamily="18" charset="0"/>
                          </a:rPr>
                          <m:t>2</m:t>
                        </m:r>
                        <m:r>
                          <a:rPr sz="5750" i="1">
                            <a:solidFill>
                              <a:srgbClr val="000000"/>
                            </a:solidFill>
                            <a:latin typeface="Cambria Math" panose="02040503050406030204" pitchFamily="18" charset="0"/>
                          </a:rPr>
                          <m:t>𝜋</m:t>
                        </m:r>
                      </m:e>
                    </m:rad>
                  </m:oMath>
                </a14:m>
                <a:r>
                  <a:t>, then </a:t>
                </a:r>
                <a14:m>
                  <m:oMath xmlns:m="http://schemas.openxmlformats.org/officeDocument/2006/math">
                    <m:bar>
                      <m:barPr>
                        <m:pos m:val="top"/>
                        <m:ctrlPr>
                          <a:rPr sz="5750" i="1">
                            <a:solidFill>
                              <a:srgbClr val="000000"/>
                            </a:solidFill>
                            <a:latin typeface="Cambria Math" panose="02040503050406030204" pitchFamily="18" charset="0"/>
                          </a:rPr>
                        </m:ctrlPr>
                      </m:barPr>
                      <m:e>
                        <m:r>
                          <a:rPr sz="5750" i="1">
                            <a:solidFill>
                              <a:srgbClr val="000000"/>
                            </a:solidFill>
                            <a:latin typeface="Cambria Math" panose="02040503050406030204" pitchFamily="18" charset="0"/>
                          </a:rPr>
                          <m:t>𝑐</m:t>
                        </m:r>
                      </m:e>
                    </m:ba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𝐴</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𝐴</m:t>
                    </m:r>
                    <m:r>
                      <a:rPr sz="5750" i="1">
                        <a:solidFill>
                          <a:srgbClr val="000000"/>
                        </a:solidFill>
                        <a:latin typeface="Cambria Math" panose="02040503050406030204" pitchFamily="18" charset="0"/>
                      </a:rPr>
                      <m:t>+</m:t>
                    </m:r>
                    <m:r>
                      <a:rPr sz="5750" i="1">
                        <a:solidFill>
                          <a:srgbClr val="000000"/>
                        </a:solidFill>
                        <a:latin typeface="Cambria Math" panose="02040503050406030204" pitchFamily="18" charset="0"/>
                      </a:rPr>
                      <m:t>𝜎</m:t>
                    </m:r>
                    <m:r>
                      <a:rPr sz="5750" i="1">
                        <a:solidFill>
                          <a:srgbClr val="000000"/>
                        </a:solidFill>
                        <a:latin typeface="Cambria Math" panose="02040503050406030204" pitchFamily="18" charset="0"/>
                      </a:rPr>
                      <m:t>/</m:t>
                    </m:r>
                    <m:rad>
                      <m:radPr>
                        <m:degHide m:val="on"/>
                        <m:ctrlPr>
                          <a:rPr sz="5750" i="1">
                            <a:solidFill>
                              <a:srgbClr val="000000"/>
                            </a:solidFill>
                            <a:latin typeface="Cambria Math" panose="02040503050406030204" pitchFamily="18" charset="0"/>
                          </a:rPr>
                        </m:ctrlPr>
                      </m:radPr>
                      <m:deg/>
                      <m:e>
                        <m:r>
                          <a:rPr sz="5750" i="1">
                            <a:solidFill>
                              <a:srgbClr val="000000"/>
                            </a:solidFill>
                            <a:latin typeface="Cambria Math" panose="02040503050406030204" pitchFamily="18" charset="0"/>
                          </a:rPr>
                          <m:t>𝑛</m:t>
                        </m:r>
                      </m:e>
                    </m:rad>
                    <m:r>
                      <a:rPr sz="5750" i="1">
                        <a:solidFill>
                          <a:srgbClr val="000000"/>
                        </a:solidFill>
                        <a:latin typeface="Cambria Math" panose="02040503050406030204" pitchFamily="18" charset="0"/>
                      </a:rPr>
                      <m:t>)</m:t>
                    </m:r>
                  </m:oMath>
                </a14:m>
                <a:r>
                  <a:t>. </a:t>
                </a:r>
              </a:p>
              <a:p>
                <a:r>
                  <a:t>Hence in a small experiment, significance at 5% gives very strong reasons to doubt the null hypothesis.</a:t>
                </a:r>
              </a:p>
            </p:txBody>
          </p:sp>
        </mc:Choice>
        <mc:Fallback>
          <p:sp>
            <p:nvSpPr>
              <p:cNvPr id="287" name="Significance level has been very successfully used in practice. This is because   very slowly. For moderate values of  ,   is les than the prior   at  .…"/>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792" t="-4301" r="-2254"/>
                </a:stretch>
              </a:blipFill>
            </p:spPr>
            <p:txBody>
              <a:bodyPr/>
              <a:lstStyle/>
              <a:p>
                <a:r>
                  <a:rPr lang="en-US">
                    <a:noFill/>
                  </a:rPr>
                  <a:t> </a:t>
                </a:r>
              </a:p>
            </p:txBody>
          </p:sp>
        </mc:Fallback>
      </mc:AlternateContent>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Lindley’s interpretation of paradox"/>
          <p:cNvSpPr txBox="1">
            <a:spLocks noGrp="1"/>
          </p:cNvSpPr>
          <p:nvPr>
            <p:ph type="title"/>
          </p:nvPr>
        </p:nvSpPr>
        <p:spPr>
          <a:prstGeom prst="rect">
            <a:avLst/>
          </a:prstGeom>
        </p:spPr>
        <p:txBody>
          <a:bodyPr/>
          <a:lstStyle/>
          <a:p>
            <a:r>
              <a:t>Lindley’s interpretation of paradox</a:t>
            </a:r>
          </a:p>
        </p:txBody>
      </p:sp>
      <mc:AlternateContent xmlns:mc="http://schemas.openxmlformats.org/markup-compatibility/2006">
        <mc:Choice xmlns:a14="http://schemas.microsoft.com/office/drawing/2010/main" Requires="a14">
          <p:sp>
            <p:nvSpPr>
              <p:cNvPr id="290" name="For fixed  , the posterior probability varies with  .…"/>
              <p:cNvSpPr txBox="1">
                <a:spLocks noGrp="1"/>
              </p:cNvSpPr>
              <p:nvPr>
                <p:ph type="body" idx="1"/>
              </p:nvPr>
            </p:nvSpPr>
            <p:spPr>
              <a:xfrm>
                <a:off x="1206500" y="4172304"/>
                <a:ext cx="21971000" cy="8256012"/>
              </a:xfrm>
              <a:prstGeom prst="rect">
                <a:avLst/>
              </a:prstGeom>
            </p:spPr>
            <p:txBody>
              <a:bodyPr/>
              <a:lstStyle/>
              <a:p>
                <a:r>
                  <a:t>For fixed </a:t>
                </a:r>
                <a14:m>
                  <m:oMath xmlns:m="http://schemas.openxmlformats.org/officeDocument/2006/math">
                    <m:r>
                      <a:rPr sz="5750" i="1">
                        <a:solidFill>
                          <a:srgbClr val="000000"/>
                        </a:solidFill>
                        <a:latin typeface="Cambria Math" panose="02040503050406030204" pitchFamily="18" charset="0"/>
                      </a:rPr>
                      <m:t>𝛼</m:t>
                    </m:r>
                  </m:oMath>
                </a14:m>
                <a:r>
                  <a:t>, the posterior probability varies with </a:t>
                </a:r>
                <a14:m>
                  <m:oMath xmlns:m="http://schemas.openxmlformats.org/officeDocument/2006/math">
                    <m:r>
                      <a:rPr sz="5750" i="1">
                        <a:solidFill>
                          <a:srgbClr val="000000"/>
                        </a:solidFill>
                        <a:latin typeface="Cambria Math" panose="02040503050406030204" pitchFamily="18" charset="0"/>
                      </a:rPr>
                      <m:t>𝑛</m:t>
                    </m:r>
                  </m:oMath>
                </a14:m>
                <a:r>
                  <a:t>. </a:t>
                </a:r>
              </a:p>
              <a:p>
                <a:r>
                  <a:t>Thus the degree of conviction “is not even approximately the same in two situations with equal significance levels. 5% in to-day's small sample does not mean the same as 5% in to-morrow's large one”.</a:t>
                </a:r>
              </a:p>
            </p:txBody>
          </p:sp>
        </mc:Choice>
        <mc:Fallback>
          <p:sp>
            <p:nvSpPr>
              <p:cNvPr id="290" name="For fixed  , the posterior probability varies with  .…"/>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792" t="-3226"/>
                </a:stretch>
              </a:blipFill>
            </p:spPr>
            <p:txBody>
              <a:bodyPr/>
              <a:lstStyle/>
              <a:p>
                <a:r>
                  <a:rPr lang="en-US">
                    <a:noFill/>
                  </a:rPr>
                  <a:t> </a:t>
                </a:r>
              </a:p>
            </p:txBody>
          </p:sp>
        </mc:Fallback>
      </mc:AlternateContent>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2" name="Benefits of Bayesian modeling"/>
          <p:cNvSpPr txBox="1">
            <a:spLocks noGrp="1"/>
          </p:cNvSpPr>
          <p:nvPr>
            <p:ph type="title"/>
          </p:nvPr>
        </p:nvSpPr>
        <p:spPr>
          <a:prstGeom prst="rect">
            <a:avLst/>
          </a:prstGeom>
        </p:spPr>
        <p:txBody>
          <a:bodyPr/>
          <a:lstStyle/>
          <a:p>
            <a:r>
              <a:t>Benefits of Bayesian modeling</a:t>
            </a:r>
          </a:p>
        </p:txBody>
      </p:sp>
      <mc:AlternateContent xmlns:mc="http://schemas.openxmlformats.org/markup-compatibility/2006">
        <mc:Choice xmlns:a14="http://schemas.microsoft.com/office/drawing/2010/main" Requires="a14">
          <p:sp>
            <p:nvSpPr>
              <p:cNvPr id="293" name="Coherence…"/>
              <p:cNvSpPr txBox="1">
                <a:spLocks noGrp="1"/>
              </p:cNvSpPr>
              <p:nvPr>
                <p:ph type="body" idx="1"/>
              </p:nvPr>
            </p:nvSpPr>
            <p:spPr>
              <a:xfrm>
                <a:off x="1206500" y="4172304"/>
                <a:ext cx="21971000" cy="8256012"/>
              </a:xfrm>
              <a:prstGeom prst="rect">
                <a:avLst/>
              </a:prstGeom>
            </p:spPr>
            <p:txBody>
              <a:bodyPr/>
              <a:lstStyle/>
              <a:p>
                <a:pPr marL="542544" indent="-542544" defTabSz="2170121">
                  <a:spcBef>
                    <a:spcPts val="4000"/>
                  </a:spcBef>
                  <a:defRPr sz="4272"/>
                </a:pPr>
                <a:r>
                  <a:t>Coherence</a:t>
                </a:r>
              </a:p>
              <a:p>
                <a:pPr marL="1085088" lvl="1" indent="-542544" defTabSz="2170121">
                  <a:spcBef>
                    <a:spcPts val="4000"/>
                  </a:spcBef>
                  <a:defRPr sz="4272"/>
                </a:pPr>
                <a:r>
                  <a:t>Given the specification of a model, there exists only one way to obtain the appropriate answer.</a:t>
                </a:r>
              </a:p>
              <a:p>
                <a:pPr marL="1085088" lvl="1" indent="-542544" defTabSz="2170121">
                  <a:spcBef>
                    <a:spcPts val="4000"/>
                  </a:spcBef>
                  <a:defRPr sz="4272"/>
                </a:pPr>
                <a:r>
                  <a:t>Bayes factors are transitive: </a:t>
                </a:r>
                <a14:m>
                  <m:oMath xmlns:m="http://schemas.openxmlformats.org/officeDocument/2006/math">
                    <m:f>
                      <m:fPr>
                        <m:ctrlPr>
                          <a:rPr sz="5150" i="1">
                            <a:solidFill>
                              <a:srgbClr val="000000"/>
                            </a:solidFill>
                            <a:latin typeface="Cambria Math" panose="02040503050406030204" pitchFamily="18" charset="0"/>
                          </a:rPr>
                        </m:ctrlPr>
                      </m:fPr>
                      <m:num>
                        <m:r>
                          <a:rPr sz="5150" i="1">
                            <a:solidFill>
                              <a:srgbClr val="000000"/>
                            </a:solidFill>
                            <a:latin typeface="Cambria Math" panose="02040503050406030204" pitchFamily="18" charset="0"/>
                          </a:rPr>
                          <m:t>𝑚</m:t>
                        </m:r>
                        <m:r>
                          <a:rPr sz="5150" i="1">
                            <a:solidFill>
                              <a:srgbClr val="000000"/>
                            </a:solidFill>
                            <a:latin typeface="Cambria Math" panose="02040503050406030204" pitchFamily="18" charset="0"/>
                          </a:rPr>
                          <m:t>(</m:t>
                        </m:r>
                        <m:r>
                          <a:rPr sz="5150" i="1">
                            <a:solidFill>
                              <a:srgbClr val="000000"/>
                            </a:solidFill>
                            <a:latin typeface="Cambria Math" panose="02040503050406030204" pitchFamily="18" charset="0"/>
                          </a:rPr>
                          <m:t>𝑦</m:t>
                        </m:r>
                        <m:r>
                          <a:rPr sz="5150" i="1">
                            <a:solidFill>
                              <a:srgbClr val="000000"/>
                            </a:solidFill>
                            <a:latin typeface="Cambria Math" panose="02040503050406030204" pitchFamily="18" charset="0"/>
                          </a:rPr>
                          <m:t>|</m:t>
                        </m:r>
                        <m:sSub>
                          <m:sSubPr>
                            <m:ctrlPr>
                              <a:rPr sz="5150" i="1">
                                <a:solidFill>
                                  <a:srgbClr val="000000"/>
                                </a:solidFill>
                                <a:latin typeface="Cambria Math" panose="02040503050406030204" pitchFamily="18" charset="0"/>
                              </a:rPr>
                            </m:ctrlPr>
                          </m:sSubPr>
                          <m:e>
                            <m:r>
                              <a:rPr sz="5150" i="1">
                                <a:solidFill>
                                  <a:srgbClr val="000000"/>
                                </a:solidFill>
                                <a:latin typeface="Cambria Math" panose="02040503050406030204" pitchFamily="18" charset="0"/>
                              </a:rPr>
                              <m:t>𝐻</m:t>
                            </m:r>
                          </m:e>
                          <m:sub>
                            <m:r>
                              <a:rPr sz="5150" i="1">
                                <a:solidFill>
                                  <a:srgbClr val="000000"/>
                                </a:solidFill>
                                <a:latin typeface="Cambria Math" panose="02040503050406030204" pitchFamily="18" charset="0"/>
                              </a:rPr>
                              <m:t>1</m:t>
                            </m:r>
                          </m:sub>
                        </m:sSub>
                        <m:r>
                          <a:rPr sz="5150" i="1">
                            <a:solidFill>
                              <a:srgbClr val="000000"/>
                            </a:solidFill>
                            <a:latin typeface="Cambria Math" panose="02040503050406030204" pitchFamily="18" charset="0"/>
                          </a:rPr>
                          <m:t>)</m:t>
                        </m:r>
                      </m:num>
                      <m:den>
                        <m:r>
                          <a:rPr sz="5150" i="1">
                            <a:solidFill>
                              <a:srgbClr val="000000"/>
                            </a:solidFill>
                            <a:latin typeface="Cambria Math" panose="02040503050406030204" pitchFamily="18" charset="0"/>
                          </a:rPr>
                          <m:t>𝑚</m:t>
                        </m:r>
                        <m:r>
                          <a:rPr sz="5150" i="1">
                            <a:solidFill>
                              <a:srgbClr val="000000"/>
                            </a:solidFill>
                            <a:latin typeface="Cambria Math" panose="02040503050406030204" pitchFamily="18" charset="0"/>
                          </a:rPr>
                          <m:t>(</m:t>
                        </m:r>
                        <m:r>
                          <a:rPr sz="5150" i="1">
                            <a:solidFill>
                              <a:srgbClr val="000000"/>
                            </a:solidFill>
                            <a:latin typeface="Cambria Math" panose="02040503050406030204" pitchFamily="18" charset="0"/>
                          </a:rPr>
                          <m:t>𝑦</m:t>
                        </m:r>
                        <m:r>
                          <a:rPr sz="5150" i="1">
                            <a:solidFill>
                              <a:srgbClr val="000000"/>
                            </a:solidFill>
                            <a:latin typeface="Cambria Math" panose="02040503050406030204" pitchFamily="18" charset="0"/>
                          </a:rPr>
                          <m:t>|</m:t>
                        </m:r>
                        <m:sSub>
                          <m:sSubPr>
                            <m:ctrlPr>
                              <a:rPr sz="5150" i="1">
                                <a:solidFill>
                                  <a:srgbClr val="000000"/>
                                </a:solidFill>
                                <a:latin typeface="Cambria Math" panose="02040503050406030204" pitchFamily="18" charset="0"/>
                              </a:rPr>
                            </m:ctrlPr>
                          </m:sSubPr>
                          <m:e>
                            <m:r>
                              <a:rPr sz="5150" i="1">
                                <a:solidFill>
                                  <a:srgbClr val="000000"/>
                                </a:solidFill>
                                <a:latin typeface="Cambria Math" panose="02040503050406030204" pitchFamily="18" charset="0"/>
                              </a:rPr>
                              <m:t>𝐻</m:t>
                            </m:r>
                          </m:e>
                          <m:sub>
                            <m:r>
                              <a:rPr sz="5150" i="1">
                                <a:solidFill>
                                  <a:srgbClr val="000000"/>
                                </a:solidFill>
                                <a:latin typeface="Cambria Math" panose="02040503050406030204" pitchFamily="18" charset="0"/>
                              </a:rPr>
                              <m:t>2</m:t>
                            </m:r>
                          </m:sub>
                        </m:sSub>
                        <m:r>
                          <a:rPr sz="5150" i="1">
                            <a:solidFill>
                              <a:srgbClr val="000000"/>
                            </a:solidFill>
                            <a:latin typeface="Cambria Math" panose="02040503050406030204" pitchFamily="18" charset="0"/>
                          </a:rPr>
                          <m:t>)</m:t>
                        </m:r>
                      </m:den>
                    </m:f>
                    <m:r>
                      <a:rPr sz="5150" i="1">
                        <a:solidFill>
                          <a:srgbClr val="000000"/>
                        </a:solidFill>
                        <a:latin typeface="Cambria Math" panose="02040503050406030204" pitchFamily="18" charset="0"/>
                      </a:rPr>
                      <m:t>=</m:t>
                    </m:r>
                    <m:f>
                      <m:fPr>
                        <m:ctrlPr>
                          <a:rPr sz="5150" i="1">
                            <a:solidFill>
                              <a:srgbClr val="000000"/>
                            </a:solidFill>
                            <a:latin typeface="Cambria Math" panose="02040503050406030204" pitchFamily="18" charset="0"/>
                          </a:rPr>
                        </m:ctrlPr>
                      </m:fPr>
                      <m:num>
                        <m:r>
                          <a:rPr sz="5150" i="1">
                            <a:solidFill>
                              <a:srgbClr val="000000"/>
                            </a:solidFill>
                            <a:latin typeface="Cambria Math" panose="02040503050406030204" pitchFamily="18" charset="0"/>
                          </a:rPr>
                          <m:t>𝑚</m:t>
                        </m:r>
                        <m:r>
                          <a:rPr sz="5150" i="1">
                            <a:solidFill>
                              <a:srgbClr val="000000"/>
                            </a:solidFill>
                            <a:latin typeface="Cambria Math" panose="02040503050406030204" pitchFamily="18" charset="0"/>
                          </a:rPr>
                          <m:t>(</m:t>
                        </m:r>
                        <m:r>
                          <a:rPr sz="5150" i="1">
                            <a:solidFill>
                              <a:srgbClr val="000000"/>
                            </a:solidFill>
                            <a:latin typeface="Cambria Math" panose="02040503050406030204" pitchFamily="18" charset="0"/>
                          </a:rPr>
                          <m:t>𝑦</m:t>
                        </m:r>
                        <m:r>
                          <a:rPr sz="5150" i="1">
                            <a:solidFill>
                              <a:srgbClr val="000000"/>
                            </a:solidFill>
                            <a:latin typeface="Cambria Math" panose="02040503050406030204" pitchFamily="18" charset="0"/>
                          </a:rPr>
                          <m:t>|</m:t>
                        </m:r>
                        <m:sSub>
                          <m:sSubPr>
                            <m:ctrlPr>
                              <a:rPr sz="5150" i="1">
                                <a:solidFill>
                                  <a:srgbClr val="000000"/>
                                </a:solidFill>
                                <a:latin typeface="Cambria Math" panose="02040503050406030204" pitchFamily="18" charset="0"/>
                              </a:rPr>
                            </m:ctrlPr>
                          </m:sSubPr>
                          <m:e>
                            <m:r>
                              <a:rPr sz="5150" i="1">
                                <a:solidFill>
                                  <a:srgbClr val="000000"/>
                                </a:solidFill>
                                <a:latin typeface="Cambria Math" panose="02040503050406030204" pitchFamily="18" charset="0"/>
                              </a:rPr>
                              <m:t>𝐻</m:t>
                            </m:r>
                          </m:e>
                          <m:sub>
                            <m:r>
                              <a:rPr sz="5150" i="1">
                                <a:solidFill>
                                  <a:srgbClr val="000000"/>
                                </a:solidFill>
                                <a:latin typeface="Cambria Math" panose="02040503050406030204" pitchFamily="18" charset="0"/>
                              </a:rPr>
                              <m:t>1</m:t>
                            </m:r>
                          </m:sub>
                        </m:sSub>
                        <m:r>
                          <a:rPr sz="5150" i="1">
                            <a:solidFill>
                              <a:srgbClr val="000000"/>
                            </a:solidFill>
                            <a:latin typeface="Cambria Math" panose="02040503050406030204" pitchFamily="18" charset="0"/>
                          </a:rPr>
                          <m:t>)</m:t>
                        </m:r>
                      </m:num>
                      <m:den>
                        <m:r>
                          <a:rPr sz="5150" i="1">
                            <a:solidFill>
                              <a:srgbClr val="000000"/>
                            </a:solidFill>
                            <a:latin typeface="Cambria Math" panose="02040503050406030204" pitchFamily="18" charset="0"/>
                          </a:rPr>
                          <m:t>𝑚</m:t>
                        </m:r>
                        <m:r>
                          <a:rPr sz="5150" i="1">
                            <a:solidFill>
                              <a:srgbClr val="000000"/>
                            </a:solidFill>
                            <a:latin typeface="Cambria Math" panose="02040503050406030204" pitchFamily="18" charset="0"/>
                          </a:rPr>
                          <m:t>(</m:t>
                        </m:r>
                        <m:r>
                          <a:rPr sz="5150" i="1">
                            <a:solidFill>
                              <a:srgbClr val="000000"/>
                            </a:solidFill>
                            <a:latin typeface="Cambria Math" panose="02040503050406030204" pitchFamily="18" charset="0"/>
                          </a:rPr>
                          <m:t>𝑦</m:t>
                        </m:r>
                        <m:r>
                          <a:rPr sz="5150" i="1">
                            <a:solidFill>
                              <a:srgbClr val="000000"/>
                            </a:solidFill>
                            <a:latin typeface="Cambria Math" panose="02040503050406030204" pitchFamily="18" charset="0"/>
                          </a:rPr>
                          <m:t>|</m:t>
                        </m:r>
                        <m:sSub>
                          <m:sSubPr>
                            <m:ctrlPr>
                              <a:rPr sz="5150" i="1">
                                <a:solidFill>
                                  <a:srgbClr val="000000"/>
                                </a:solidFill>
                                <a:latin typeface="Cambria Math" panose="02040503050406030204" pitchFamily="18" charset="0"/>
                              </a:rPr>
                            </m:ctrlPr>
                          </m:sSubPr>
                          <m:e>
                            <m:r>
                              <a:rPr sz="5150" i="1">
                                <a:solidFill>
                                  <a:srgbClr val="000000"/>
                                </a:solidFill>
                                <a:latin typeface="Cambria Math" panose="02040503050406030204" pitchFamily="18" charset="0"/>
                              </a:rPr>
                              <m:t>𝐻</m:t>
                            </m:r>
                          </m:e>
                          <m:sub>
                            <m:r>
                              <a:rPr sz="5150" i="1">
                                <a:solidFill>
                                  <a:srgbClr val="000000"/>
                                </a:solidFill>
                                <a:latin typeface="Cambria Math" panose="02040503050406030204" pitchFamily="18" charset="0"/>
                              </a:rPr>
                              <m:t>3</m:t>
                            </m:r>
                          </m:sub>
                        </m:sSub>
                        <m:r>
                          <a:rPr sz="5150" i="1">
                            <a:solidFill>
                              <a:srgbClr val="000000"/>
                            </a:solidFill>
                            <a:latin typeface="Cambria Math" panose="02040503050406030204" pitchFamily="18" charset="0"/>
                          </a:rPr>
                          <m:t>)</m:t>
                        </m:r>
                      </m:den>
                    </m:f>
                    <m:f>
                      <m:fPr>
                        <m:ctrlPr>
                          <a:rPr sz="5150" i="1">
                            <a:solidFill>
                              <a:srgbClr val="000000"/>
                            </a:solidFill>
                            <a:latin typeface="Cambria Math" panose="02040503050406030204" pitchFamily="18" charset="0"/>
                          </a:rPr>
                        </m:ctrlPr>
                      </m:fPr>
                      <m:num>
                        <m:r>
                          <a:rPr sz="5150" i="1">
                            <a:solidFill>
                              <a:srgbClr val="000000"/>
                            </a:solidFill>
                            <a:latin typeface="Cambria Math" panose="02040503050406030204" pitchFamily="18" charset="0"/>
                          </a:rPr>
                          <m:t>𝑚</m:t>
                        </m:r>
                        <m:r>
                          <a:rPr sz="5150" i="1">
                            <a:solidFill>
                              <a:srgbClr val="000000"/>
                            </a:solidFill>
                            <a:latin typeface="Cambria Math" panose="02040503050406030204" pitchFamily="18" charset="0"/>
                          </a:rPr>
                          <m:t>(</m:t>
                        </m:r>
                        <m:r>
                          <a:rPr sz="5150" i="1">
                            <a:solidFill>
                              <a:srgbClr val="000000"/>
                            </a:solidFill>
                            <a:latin typeface="Cambria Math" panose="02040503050406030204" pitchFamily="18" charset="0"/>
                          </a:rPr>
                          <m:t>𝑦</m:t>
                        </m:r>
                        <m:r>
                          <a:rPr sz="5150" i="1">
                            <a:solidFill>
                              <a:srgbClr val="000000"/>
                            </a:solidFill>
                            <a:latin typeface="Cambria Math" panose="02040503050406030204" pitchFamily="18" charset="0"/>
                          </a:rPr>
                          <m:t>|</m:t>
                        </m:r>
                        <m:sSub>
                          <m:sSubPr>
                            <m:ctrlPr>
                              <a:rPr sz="5150" i="1">
                                <a:solidFill>
                                  <a:srgbClr val="000000"/>
                                </a:solidFill>
                                <a:latin typeface="Cambria Math" panose="02040503050406030204" pitchFamily="18" charset="0"/>
                              </a:rPr>
                            </m:ctrlPr>
                          </m:sSubPr>
                          <m:e>
                            <m:r>
                              <a:rPr sz="5150" i="1">
                                <a:solidFill>
                                  <a:srgbClr val="000000"/>
                                </a:solidFill>
                                <a:latin typeface="Cambria Math" panose="02040503050406030204" pitchFamily="18" charset="0"/>
                              </a:rPr>
                              <m:t>𝐻</m:t>
                            </m:r>
                          </m:e>
                          <m:sub>
                            <m:r>
                              <a:rPr sz="5150" i="1">
                                <a:solidFill>
                                  <a:srgbClr val="000000"/>
                                </a:solidFill>
                                <a:latin typeface="Cambria Math" panose="02040503050406030204" pitchFamily="18" charset="0"/>
                              </a:rPr>
                              <m:t>3</m:t>
                            </m:r>
                          </m:sub>
                        </m:sSub>
                        <m:r>
                          <a:rPr sz="5150" i="1">
                            <a:solidFill>
                              <a:srgbClr val="000000"/>
                            </a:solidFill>
                            <a:latin typeface="Cambria Math" panose="02040503050406030204" pitchFamily="18" charset="0"/>
                          </a:rPr>
                          <m:t>)</m:t>
                        </m:r>
                      </m:num>
                      <m:den>
                        <m:r>
                          <a:rPr sz="5150" i="1">
                            <a:solidFill>
                              <a:srgbClr val="000000"/>
                            </a:solidFill>
                            <a:latin typeface="Cambria Math" panose="02040503050406030204" pitchFamily="18" charset="0"/>
                          </a:rPr>
                          <m:t>𝑚</m:t>
                        </m:r>
                        <m:r>
                          <a:rPr sz="5150" i="1">
                            <a:solidFill>
                              <a:srgbClr val="000000"/>
                            </a:solidFill>
                            <a:latin typeface="Cambria Math" panose="02040503050406030204" pitchFamily="18" charset="0"/>
                          </a:rPr>
                          <m:t>(</m:t>
                        </m:r>
                        <m:r>
                          <a:rPr sz="5150" i="1">
                            <a:solidFill>
                              <a:srgbClr val="000000"/>
                            </a:solidFill>
                            <a:latin typeface="Cambria Math" panose="02040503050406030204" pitchFamily="18" charset="0"/>
                          </a:rPr>
                          <m:t>𝑦</m:t>
                        </m:r>
                        <m:r>
                          <a:rPr sz="5150" i="1">
                            <a:solidFill>
                              <a:srgbClr val="000000"/>
                            </a:solidFill>
                            <a:latin typeface="Cambria Math" panose="02040503050406030204" pitchFamily="18" charset="0"/>
                          </a:rPr>
                          <m:t>|</m:t>
                        </m:r>
                        <m:sSub>
                          <m:sSubPr>
                            <m:ctrlPr>
                              <a:rPr sz="5150" i="1">
                                <a:solidFill>
                                  <a:srgbClr val="000000"/>
                                </a:solidFill>
                                <a:latin typeface="Cambria Math" panose="02040503050406030204" pitchFamily="18" charset="0"/>
                              </a:rPr>
                            </m:ctrlPr>
                          </m:sSubPr>
                          <m:e>
                            <m:r>
                              <a:rPr sz="5150" i="1">
                                <a:solidFill>
                                  <a:srgbClr val="000000"/>
                                </a:solidFill>
                                <a:latin typeface="Cambria Math" panose="02040503050406030204" pitchFamily="18" charset="0"/>
                              </a:rPr>
                              <m:t>𝐻</m:t>
                            </m:r>
                          </m:e>
                          <m:sub>
                            <m:r>
                              <a:rPr sz="5150" i="1">
                                <a:solidFill>
                                  <a:srgbClr val="000000"/>
                                </a:solidFill>
                                <a:latin typeface="Cambria Math" panose="02040503050406030204" pitchFamily="18" charset="0"/>
                              </a:rPr>
                              <m:t>2</m:t>
                            </m:r>
                          </m:sub>
                        </m:sSub>
                        <m:r>
                          <a:rPr sz="5150" i="1">
                            <a:solidFill>
                              <a:srgbClr val="000000"/>
                            </a:solidFill>
                            <a:latin typeface="Cambria Math" panose="02040503050406030204" pitchFamily="18" charset="0"/>
                          </a:rPr>
                          <m:t>)</m:t>
                        </m:r>
                      </m:den>
                    </m:f>
                  </m:oMath>
                </a14:m>
                <a:endParaRPr/>
              </a:p>
              <a:p>
                <a:pPr marL="1085088" lvl="1" indent="-542544" defTabSz="2170121">
                  <a:spcBef>
                    <a:spcPts val="4000"/>
                  </a:spcBef>
                  <a:defRPr sz="4272"/>
                </a:pPr>
                <a:r>
                  <a:t>Automatic parsimony</a:t>
                </a:r>
              </a:p>
              <a:p>
                <a:pPr marL="1627632" lvl="2" indent="-542544" defTabSz="2170121">
                  <a:spcBef>
                    <a:spcPts val="4000"/>
                  </a:spcBef>
                  <a:defRPr sz="4272"/>
                </a:pPr>
                <a:r>
                  <a:t>Model selection: prior as a regularization.</a:t>
                </a:r>
              </a:p>
              <a:p>
                <a:pPr marL="1627632" lvl="2" indent="-542544" defTabSz="2170121">
                  <a:spcBef>
                    <a:spcPts val="4000"/>
                  </a:spcBef>
                  <a:defRPr sz="4272"/>
                </a:pPr>
                <a:r>
                  <a:t>Automatic selection between goodness of fit and prior</a:t>
                </a:r>
                <a:br/>
                <a:r>
                  <a:t>Bayesian model selection.</a:t>
                </a:r>
              </a:p>
            </p:txBody>
          </p:sp>
        </mc:Choice>
        <mc:Fallback>
          <p:sp>
            <p:nvSpPr>
              <p:cNvPr id="293" name="Coherence…"/>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561" t="-3840"/>
                </a:stretch>
              </a:blipFill>
            </p:spPr>
            <p:txBody>
              <a:bodyPr/>
              <a:lstStyle/>
              <a:p>
                <a:r>
                  <a:rPr lang="en-US">
                    <a:noFill/>
                  </a:rPr>
                  <a:t> </a:t>
                </a:r>
              </a:p>
            </p:txBody>
          </p:sp>
        </mc:Fallback>
      </mc:AlternateContent>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5" name="Benefits of Bayesian modeling"/>
          <p:cNvSpPr txBox="1">
            <a:spLocks noGrp="1"/>
          </p:cNvSpPr>
          <p:nvPr>
            <p:ph type="title"/>
          </p:nvPr>
        </p:nvSpPr>
        <p:spPr>
          <a:prstGeom prst="rect">
            <a:avLst/>
          </a:prstGeom>
        </p:spPr>
        <p:txBody>
          <a:bodyPr/>
          <a:lstStyle/>
          <a:p>
            <a:r>
              <a:t>Benefits of Bayesian modeling</a:t>
            </a:r>
          </a:p>
        </p:txBody>
      </p:sp>
      <p:sp>
        <p:nvSpPr>
          <p:cNvPr id="296" name="Flexibility…"/>
          <p:cNvSpPr txBox="1">
            <a:spLocks noGrp="1"/>
          </p:cNvSpPr>
          <p:nvPr>
            <p:ph type="body" idx="1"/>
          </p:nvPr>
        </p:nvSpPr>
        <p:spPr>
          <a:xfrm>
            <a:off x="1206500" y="4172304"/>
            <a:ext cx="21971000" cy="8256012"/>
          </a:xfrm>
          <a:prstGeom prst="rect">
            <a:avLst/>
          </a:prstGeom>
        </p:spPr>
        <p:txBody>
          <a:bodyPr/>
          <a:lstStyle/>
          <a:p>
            <a:r>
              <a:t>Flexibility</a:t>
            </a:r>
          </a:p>
          <a:p>
            <a:pPr lvl="1"/>
            <a:r>
              <a:t>Bayesian inference allows for the flexible implementation of relatively complicated statistical techniques (such as hierarchical nonlinear models, allowing for group-level distribution).</a:t>
            </a:r>
          </a:p>
          <a:p>
            <a:r>
              <a:t>Marginalization</a:t>
            </a:r>
          </a:p>
          <a:p>
            <a:pPr lvl="1"/>
            <a:r>
              <a:t>Bayesian statistics makes it easy to focus on the relevant variables by inte- grating out so-called nuisance variables.</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8" name="Benefits of Bayesian modeling"/>
          <p:cNvSpPr txBox="1">
            <a:spLocks noGrp="1"/>
          </p:cNvSpPr>
          <p:nvPr>
            <p:ph type="title"/>
          </p:nvPr>
        </p:nvSpPr>
        <p:spPr>
          <a:prstGeom prst="rect">
            <a:avLst/>
          </a:prstGeom>
        </p:spPr>
        <p:txBody>
          <a:bodyPr/>
          <a:lstStyle/>
          <a:p>
            <a:r>
              <a:t>Benefits of Bayesian modeling</a:t>
            </a:r>
          </a:p>
        </p:txBody>
      </p:sp>
      <mc:AlternateContent xmlns:mc="http://schemas.openxmlformats.org/markup-compatibility/2006">
        <mc:Choice xmlns:a14="http://schemas.microsoft.com/office/drawing/2010/main" Requires="a14">
          <p:sp>
            <p:nvSpPr>
              <p:cNvPr id="299" name="Validity…"/>
              <p:cNvSpPr txBox="1">
                <a:spLocks noGrp="1"/>
              </p:cNvSpPr>
              <p:nvPr>
                <p:ph type="body" idx="1"/>
              </p:nvPr>
            </p:nvSpPr>
            <p:spPr>
              <a:xfrm>
                <a:off x="1206500" y="4172304"/>
                <a:ext cx="21971000" cy="8256012"/>
              </a:xfrm>
              <a:prstGeom prst="rect">
                <a:avLst/>
              </a:prstGeom>
            </p:spPr>
            <p:txBody>
              <a:bodyPr/>
              <a:lstStyle/>
              <a:p>
                <a:r>
                  <a:t>Validity</a:t>
                </a:r>
              </a:p>
              <a:p>
                <a:pPr lvl="1"/>
                <a:r>
                  <a:t>Bayesian credible interval would be more consistent with intuition and what researchers want to know (there is a 0.95 probability that </a:t>
                </a:r>
                <a14:m>
                  <m:oMath xmlns:m="http://schemas.openxmlformats.org/officeDocument/2006/math">
                    <m:r>
                      <a:rPr sz="5750" i="1">
                        <a:solidFill>
                          <a:srgbClr val="000000"/>
                        </a:solidFill>
                        <a:latin typeface="Cambria Math" panose="02040503050406030204" pitchFamily="18" charset="0"/>
                      </a:rPr>
                      <m:t>𝜇</m:t>
                    </m:r>
                  </m:oMath>
                </a14:m>
                <a:r>
                  <a:t> lies in [-0.5,1.0] (?)</a:t>
                </a:r>
              </a:p>
              <a:p>
                <a:r>
                  <a:t>Objective Bayes</a:t>
                </a:r>
              </a:p>
              <a:p>
                <a:pPr lvl="1"/>
                <a:r>
                  <a:t>objective priors (such as the unit information priors, priors that are invariant under transformations)</a:t>
                </a:r>
              </a:p>
            </p:txBody>
          </p:sp>
        </mc:Choice>
        <mc:Fallback>
          <p:sp>
            <p:nvSpPr>
              <p:cNvPr id="299" name="Validity…"/>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792" t="-4301" r="-1561"/>
                </a:stretch>
              </a:blipFill>
            </p:spPr>
            <p:txBody>
              <a:bodyPr/>
              <a:lstStyle/>
              <a:p>
                <a:r>
                  <a:rPr lang="en-US">
                    <a:noFill/>
                  </a:rPr>
                  <a:t> </a:t>
                </a:r>
              </a:p>
            </p:txBody>
          </p:sp>
        </mc:Fallback>
      </mc:AlternateContent>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Tacit assumptions lead to paradox"/>
          <p:cNvSpPr txBox="1">
            <a:spLocks noGrp="1"/>
          </p:cNvSpPr>
          <p:nvPr>
            <p:ph type="title"/>
          </p:nvPr>
        </p:nvSpPr>
        <p:spPr>
          <a:prstGeom prst="rect">
            <a:avLst/>
          </a:prstGeom>
        </p:spPr>
        <p:txBody>
          <a:bodyPr/>
          <a:lstStyle/>
          <a:p>
            <a:r>
              <a:t>Tacit assumptions lead to paradox</a:t>
            </a:r>
          </a:p>
        </p:txBody>
      </p:sp>
      <p:pic>
        <p:nvPicPr>
          <p:cNvPr id="302" name="Image" descr="Image"/>
          <p:cNvPicPr>
            <a:picLocks noChangeAspect="1"/>
          </p:cNvPicPr>
          <p:nvPr/>
        </p:nvPicPr>
        <p:blipFill>
          <a:blip r:embed="rId2"/>
          <a:stretch>
            <a:fillRect/>
          </a:stretch>
        </p:blipFill>
        <p:spPr>
          <a:xfrm>
            <a:off x="8665352" y="2543658"/>
            <a:ext cx="7053296" cy="10685442"/>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Example"/>
          <p:cNvSpPr txBox="1">
            <a:spLocks noGrp="1"/>
          </p:cNvSpPr>
          <p:nvPr>
            <p:ph type="title"/>
          </p:nvPr>
        </p:nvSpPr>
        <p:spPr>
          <a:prstGeom prst="rect">
            <a:avLst/>
          </a:prstGeom>
        </p:spPr>
        <p:txBody>
          <a:bodyPr/>
          <a:lstStyle/>
          <a:p>
            <a:r>
              <a:t>Example </a:t>
            </a:r>
          </a:p>
        </p:txBody>
      </p:sp>
      <p:sp>
        <p:nvSpPr>
          <p:cNvPr id="165" name="Even if double dose/placebo yields strongly significant results in favor of new drug, if the result for the single dose/placebo trial yields a nonsignificant result (p-value = 0.07), drug will not earn approval.…"/>
          <p:cNvSpPr txBox="1">
            <a:spLocks noGrp="1"/>
          </p:cNvSpPr>
          <p:nvPr>
            <p:ph type="body" idx="1"/>
          </p:nvPr>
        </p:nvSpPr>
        <p:spPr>
          <a:xfrm>
            <a:off x="1206500" y="4172304"/>
            <a:ext cx="21971000" cy="8256012"/>
          </a:xfrm>
          <a:prstGeom prst="rect">
            <a:avLst/>
          </a:prstGeom>
        </p:spPr>
        <p:txBody>
          <a:bodyPr/>
          <a:lstStyle/>
          <a:p>
            <a:r>
              <a:t>Even if double dose/placebo yields strongly significant results in favor of new drug, if the result for the single dose/placebo trial yields a </a:t>
            </a:r>
            <a:r>
              <a:rPr i="1"/>
              <a:t>nonsignificant result </a:t>
            </a:r>
            <a:r>
              <a:t>(</a:t>
            </a:r>
            <a:r>
              <a:rPr i="1"/>
              <a:t>p</a:t>
            </a:r>
            <a:r>
              <a:t>-value = 0.07)</a:t>
            </a:r>
            <a:r>
              <a:rPr i="1"/>
              <a:t>, </a:t>
            </a:r>
            <a:r>
              <a:t>drug will </a:t>
            </a:r>
            <a:r>
              <a:rPr i="1"/>
              <a:t>not</a:t>
            </a:r>
            <a:r>
              <a:t> earn approval.</a:t>
            </a:r>
          </a:p>
          <a:p>
            <a:r>
              <a:t>Single dose is very likely to be vindicated in subsequent testing because double dose adds strong </a:t>
            </a:r>
            <a:r>
              <a:rPr i="1"/>
              <a:t>indirect evidence</a:t>
            </a:r>
            <a:r>
              <a:t> to the direct, nearly significant, single dose outcome.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6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1" build="p" bldLvl="5"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Tacit assumptions lead to paradox"/>
          <p:cNvSpPr txBox="1">
            <a:spLocks noGrp="1"/>
          </p:cNvSpPr>
          <p:nvPr>
            <p:ph type="title"/>
          </p:nvPr>
        </p:nvSpPr>
        <p:spPr>
          <a:prstGeom prst="rect">
            <a:avLst/>
          </a:prstGeom>
        </p:spPr>
        <p:txBody>
          <a:bodyPr/>
          <a:lstStyle/>
          <a:p>
            <a:r>
              <a:t>Tacit assumptions lead to paradox</a:t>
            </a:r>
          </a:p>
        </p:txBody>
      </p:sp>
      <p:pic>
        <p:nvPicPr>
          <p:cNvPr id="305" name="Image" descr="Image"/>
          <p:cNvPicPr>
            <a:picLocks noChangeAspect="1"/>
          </p:cNvPicPr>
          <p:nvPr/>
        </p:nvPicPr>
        <p:blipFill>
          <a:blip r:embed="rId2"/>
          <a:stretch>
            <a:fillRect/>
          </a:stretch>
        </p:blipFill>
        <p:spPr>
          <a:xfrm>
            <a:off x="7033448" y="2391780"/>
            <a:ext cx="10317104" cy="11454022"/>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acit assumptions lead to paradox"/>
          <p:cNvSpPr txBox="1">
            <a:spLocks noGrp="1"/>
          </p:cNvSpPr>
          <p:nvPr>
            <p:ph type="title"/>
          </p:nvPr>
        </p:nvSpPr>
        <p:spPr>
          <a:prstGeom prst="rect">
            <a:avLst/>
          </a:prstGeom>
        </p:spPr>
        <p:txBody>
          <a:bodyPr/>
          <a:lstStyle/>
          <a:p>
            <a:r>
              <a:t>Tacit assumptions lead to paradox</a:t>
            </a:r>
          </a:p>
        </p:txBody>
      </p:sp>
      <p:pic>
        <p:nvPicPr>
          <p:cNvPr id="308" name="Image" descr="Image"/>
          <p:cNvPicPr>
            <a:picLocks noChangeAspect="1"/>
          </p:cNvPicPr>
          <p:nvPr/>
        </p:nvPicPr>
        <p:blipFill>
          <a:blip r:embed="rId2"/>
          <a:stretch>
            <a:fillRect/>
          </a:stretch>
        </p:blipFill>
        <p:spPr>
          <a:xfrm>
            <a:off x="2427478" y="3174891"/>
            <a:ext cx="19529044" cy="7366218"/>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Tacit assumptions lead to paradox"/>
          <p:cNvSpPr txBox="1">
            <a:spLocks noGrp="1"/>
          </p:cNvSpPr>
          <p:nvPr>
            <p:ph type="title"/>
          </p:nvPr>
        </p:nvSpPr>
        <p:spPr>
          <a:prstGeom prst="rect">
            <a:avLst/>
          </a:prstGeom>
        </p:spPr>
        <p:txBody>
          <a:bodyPr/>
          <a:lstStyle/>
          <a:p>
            <a:r>
              <a:t>Tacit assumptions lead to paradox</a:t>
            </a:r>
          </a:p>
        </p:txBody>
      </p:sp>
      <p:sp>
        <p:nvSpPr>
          <p:cNvPr id="311" name="“The main issue is that the first experiment (Sun gone nova) is not repeatable, which makes it highly unsuitable for frequentist methodology that interprets probability as estimate of how frequent an event is giving that we can repeat the experiment many"/>
          <p:cNvSpPr txBox="1">
            <a:spLocks noGrp="1"/>
          </p:cNvSpPr>
          <p:nvPr>
            <p:ph type="body" idx="1"/>
          </p:nvPr>
        </p:nvSpPr>
        <p:spPr>
          <a:xfrm>
            <a:off x="1206500" y="4172304"/>
            <a:ext cx="21971000" cy="8256012"/>
          </a:xfrm>
          <a:prstGeom prst="rect">
            <a:avLst/>
          </a:prstGeom>
        </p:spPr>
        <p:txBody>
          <a:bodyPr/>
          <a:lstStyle/>
          <a:p>
            <a:r>
              <a:t>“The main issue is that the first experiment (Sun gone nova) is not repeatable, which makes it highly unsuitable for frequentist methodology that interprets probability as estimate of how frequent an event is giving that we can repeat the experiment many times.”</a:t>
            </a:r>
          </a:p>
          <a:p>
            <a:r>
              <a:t>“In contrast, bayesian probability is interpreted as our degree of belief giving all available prior knowledge, making it suitable for common sense reasoning about one-time events. The dice throw experiment is repeatable, but I find it very unlikely that any frequentist would intentionally ignore the influence of the first experiment and be so confident in significance of the obtained results.”</a:t>
            </a:r>
          </a:p>
        </p:txBody>
      </p:sp>
      <p:sp>
        <p:nvSpPr>
          <p:cNvPr id="312" name="https://stats.stackexchange.com/questions/43339/whats-wrong-with-xkcds-frequentists-vs-bayesians-comic/"/>
          <p:cNvSpPr txBox="1"/>
          <p:nvPr/>
        </p:nvSpPr>
        <p:spPr>
          <a:xfrm>
            <a:off x="809091" y="12947350"/>
            <a:ext cx="22765818" cy="6348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90000"/>
              </a:lnSpc>
              <a:spcBef>
                <a:spcPts val="4500"/>
              </a:spcBef>
              <a:defRPr sz="3600">
                <a:solidFill>
                  <a:schemeClr val="accent1">
                    <a:hueOff val="114395"/>
                    <a:lumOff val="-24975"/>
                  </a:schemeClr>
                </a:solidFill>
              </a:defRPr>
            </a:pPr>
            <a:r>
              <a:rPr u="sng">
                <a:hlinkClick r:id="rId2"/>
              </a:rPr>
              <a:t>https://stats.stackexchange.com/questions/43339/whats-wrong-with-xkcds-frequentists-vs-bayesians-comic/</a:t>
            </a:r>
            <a: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1" build="p" bldLvl="5"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References"/>
          <p:cNvSpPr txBox="1">
            <a:spLocks noGrp="1"/>
          </p:cNvSpPr>
          <p:nvPr>
            <p:ph type="title"/>
          </p:nvPr>
        </p:nvSpPr>
        <p:spPr>
          <a:prstGeom prst="rect">
            <a:avLst/>
          </a:prstGeom>
        </p:spPr>
        <p:txBody>
          <a:bodyPr/>
          <a:lstStyle/>
          <a:p>
            <a:r>
              <a:t>References</a:t>
            </a:r>
          </a:p>
        </p:txBody>
      </p:sp>
      <p:sp>
        <p:nvSpPr>
          <p:cNvPr id="315" name="Lindley, Dennis V. &quot;A statistical paradox.&quot; Biometrika 44, no. 1/2 (1957): 187-192.…"/>
          <p:cNvSpPr txBox="1">
            <a:spLocks noGrp="1"/>
          </p:cNvSpPr>
          <p:nvPr>
            <p:ph type="body" idx="1"/>
          </p:nvPr>
        </p:nvSpPr>
        <p:spPr>
          <a:xfrm>
            <a:off x="1206500" y="4172304"/>
            <a:ext cx="21971000" cy="8256012"/>
          </a:xfrm>
          <a:prstGeom prst="rect">
            <a:avLst/>
          </a:prstGeom>
        </p:spPr>
        <p:txBody>
          <a:bodyPr/>
          <a:lstStyle/>
          <a:p>
            <a:r>
              <a:t>Lindley, Dennis V. </a:t>
            </a:r>
            <a:r>
              <a:rPr>
                <a:solidFill>
                  <a:srgbClr val="337AB7"/>
                </a:solidFill>
                <a:hlinkClick r:id="rId2"/>
              </a:rPr>
              <a:t>"A statistical paradox."</a:t>
            </a:r>
            <a:r>
              <a:t> </a:t>
            </a:r>
            <a:r>
              <a:rPr i="1"/>
              <a:t>Biometrika</a:t>
            </a:r>
            <a:r>
              <a:t> 44, no. 1/2 (1957): 187-192.</a:t>
            </a:r>
          </a:p>
          <a:p>
            <a:r>
              <a:t>Wagenmakers, Eric-Jan, Michael Lee, Tom Lodewyckx, and Geoffrey J. Iverson. </a:t>
            </a:r>
            <a:r>
              <a:rPr>
                <a:solidFill>
                  <a:srgbClr val="337AB7"/>
                </a:solidFill>
                <a:hlinkClick r:id="rId3"/>
              </a:rPr>
              <a:t>"Bayesian versus frequentist inference."</a:t>
            </a:r>
            <a:r>
              <a:t> Bayesian evaluation of informative hypotheses (2008): 181-207.</a:t>
            </a:r>
          </a:p>
          <a:p>
            <a:r>
              <a:t>Efron, Bradley. </a:t>
            </a:r>
            <a:r>
              <a:rPr>
                <a:solidFill>
                  <a:srgbClr val="337AB7"/>
                </a:solidFill>
                <a:hlinkClick r:id="rId4"/>
              </a:rPr>
              <a:t>"The Future of Indirect Evidence."</a:t>
            </a:r>
            <a:r>
              <a:t> </a:t>
            </a:r>
            <a:r>
              <a:rPr i="1"/>
              <a:t>Statistical Science</a:t>
            </a:r>
            <a:r>
              <a:t> 25, no. 2 (2010): 145-157. (Be sure to read the comments by Greenland, Gelman, and Kass.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1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1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1"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Direct vs. indirect evidence"/>
          <p:cNvSpPr txBox="1">
            <a:spLocks noGrp="1"/>
          </p:cNvSpPr>
          <p:nvPr>
            <p:ph type="title"/>
          </p:nvPr>
        </p:nvSpPr>
        <p:spPr>
          <a:prstGeom prst="rect">
            <a:avLst/>
          </a:prstGeom>
        </p:spPr>
        <p:txBody>
          <a:bodyPr/>
          <a:lstStyle/>
          <a:p>
            <a:r>
              <a:t>Direct vs. indirect evidence</a:t>
            </a:r>
          </a:p>
        </p:txBody>
      </p:sp>
      <p:sp>
        <p:nvSpPr>
          <p:cNvPr id="168" name="Learning only from direct experience is the dominant feature of contemporary applied statistics; but why not make use of indirect evidence when available?…"/>
          <p:cNvSpPr txBox="1">
            <a:spLocks noGrp="1"/>
          </p:cNvSpPr>
          <p:nvPr>
            <p:ph type="body" idx="1"/>
          </p:nvPr>
        </p:nvSpPr>
        <p:spPr>
          <a:xfrm>
            <a:off x="1206500" y="4172304"/>
            <a:ext cx="21971000" cy="8256012"/>
          </a:xfrm>
          <a:prstGeom prst="rect">
            <a:avLst/>
          </a:prstGeom>
        </p:spPr>
        <p:txBody>
          <a:bodyPr/>
          <a:lstStyle/>
          <a:p>
            <a:r>
              <a:t>Learning </a:t>
            </a:r>
            <a:r>
              <a:rPr i="1"/>
              <a:t>only</a:t>
            </a:r>
            <a:r>
              <a:t> from direct experience is the dominant feature of contemporary applied statistics; but why not make use of </a:t>
            </a:r>
            <a:r>
              <a:rPr i="1"/>
              <a:t>indirect </a:t>
            </a:r>
            <a:r>
              <a:t>evidence when available?</a:t>
            </a:r>
          </a:p>
          <a:p>
            <a:r>
              <a:t>The increasingly large and complicated data sets call for the adequate analysis and adjustment for indirect evidence.</a:t>
            </a:r>
          </a:p>
          <a:p>
            <a:r>
              <a:t>Efron: “It is fair to say that we are living in a new era of statistical applications, one that is putting pressure on traditional Bayesian and frequentist methodologies.”</a:t>
            </a:r>
          </a:p>
          <a:p>
            <a:r>
              <a:t>The Big Data era will force us to rethink frequentist and Bayesian practices.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6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1" build="p" bldLvl="5"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irect vs. indirect evidence"/>
          <p:cNvSpPr txBox="1">
            <a:spLocks noGrp="1"/>
          </p:cNvSpPr>
          <p:nvPr>
            <p:ph type="title"/>
          </p:nvPr>
        </p:nvSpPr>
        <p:spPr>
          <a:prstGeom prst="rect">
            <a:avLst/>
          </a:prstGeom>
        </p:spPr>
        <p:txBody>
          <a:bodyPr/>
          <a:lstStyle/>
          <a:p>
            <a:r>
              <a:t>Direct vs. indirect evidence</a:t>
            </a:r>
          </a:p>
        </p:txBody>
      </p:sp>
      <p:sp>
        <p:nvSpPr>
          <p:cNvPr id="171" name="A fundamental Bayesian difficulty is that well-founded prior distributions are rare in scientific practice; the ideal is to use the experience of others without the need for subjective prior distributions.…"/>
          <p:cNvSpPr txBox="1">
            <a:spLocks noGrp="1"/>
          </p:cNvSpPr>
          <p:nvPr>
            <p:ph type="body" idx="1"/>
          </p:nvPr>
        </p:nvSpPr>
        <p:spPr>
          <a:xfrm>
            <a:off x="1206500" y="4172304"/>
            <a:ext cx="21971000" cy="8256012"/>
          </a:xfrm>
          <a:prstGeom prst="rect">
            <a:avLst/>
          </a:prstGeom>
        </p:spPr>
        <p:txBody>
          <a:bodyPr/>
          <a:lstStyle/>
          <a:p>
            <a:r>
              <a:t>A fundamental Bayesian difficulty is that well-founded prior distributions are rare in scientific practice; the ideal is to use the experience of others without the need for subjective prior distributions.</a:t>
            </a:r>
          </a:p>
          <a:p>
            <a:r>
              <a:t>L. J. Savage’s: “to enjoy the Bayesian omelette without breaking the Bayesian eggs.”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7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7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1"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Frequentist usage of indirect evidence via regression models"/>
          <p:cNvSpPr txBox="1">
            <a:spLocks noGrp="1"/>
          </p:cNvSpPr>
          <p:nvPr>
            <p:ph type="title"/>
          </p:nvPr>
        </p:nvSpPr>
        <p:spPr>
          <a:prstGeom prst="rect">
            <a:avLst/>
          </a:prstGeom>
        </p:spPr>
        <p:txBody>
          <a:bodyPr/>
          <a:lstStyle>
            <a:lvl1pPr defTabSz="1755604">
              <a:defRPr sz="6120" spc="-122"/>
            </a:lvl1pPr>
          </a:lstStyle>
          <a:p>
            <a:r>
              <a:t>Frequentist usage of indirect evidence via regression models</a:t>
            </a:r>
          </a:p>
        </p:txBody>
      </p:sp>
      <mc:AlternateContent xmlns:mc="http://schemas.openxmlformats.org/markup-compatibility/2006">
        <mc:Choice xmlns:a14="http://schemas.microsoft.com/office/drawing/2010/main" Requires="a14">
          <p:sp>
            <p:nvSpPr>
              <p:cNvPr id="174" name="Frequentists’ officially sanctioned use of indirect evidence (experience of others) through regression models.…"/>
              <p:cNvSpPr txBox="1">
                <a:spLocks noGrp="1"/>
              </p:cNvSpPr>
              <p:nvPr>
                <p:ph type="body" idx="1"/>
              </p:nvPr>
            </p:nvSpPr>
            <p:spPr>
              <a:xfrm>
                <a:off x="1206500" y="4172304"/>
                <a:ext cx="21971000" cy="8256012"/>
              </a:xfrm>
              <a:prstGeom prst="rect">
                <a:avLst/>
              </a:prstGeom>
            </p:spPr>
            <p:txBody>
              <a:bodyPr/>
              <a:lstStyle/>
              <a:p>
                <a:r>
                  <a:t>Frequentists’ officially sanctioned use of indirect evidence (experience of others) through </a:t>
                </a:r>
                <a:r>
                  <a:rPr b="1"/>
                  <a:t>regression models</a:t>
                </a:r>
                <a:r>
                  <a:t>.</a:t>
                </a:r>
              </a:p>
              <a:p>
                <a:r>
                  <a:t>We fit an estimator on </a:t>
                </a:r>
                <a:r>
                  <a:rPr i="1"/>
                  <a:t>all</a:t>
                </a:r>
                <a:r>
                  <a:t> observed samples </a:t>
                </a:r>
                <a14:m>
                  <m:oMath xmlns:m="http://schemas.openxmlformats.org/officeDocument/2006/math">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𝑋</m:t>
                        </m:r>
                      </m:e>
                      <m:sub>
                        <m:r>
                          <a:rPr sz="5750" i="1">
                            <a:solidFill>
                              <a:srgbClr val="000000"/>
                            </a:solidFill>
                            <a:latin typeface="Cambria Math" panose="02040503050406030204" pitchFamily="18" charset="0"/>
                          </a:rPr>
                          <m:t>𝑖</m:t>
                        </m:r>
                      </m:sub>
                    </m:sSub>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𝑌</m:t>
                        </m:r>
                      </m:e>
                      <m:sub>
                        <m:r>
                          <a:rPr sz="5750" i="1">
                            <a:solidFill>
                              <a:srgbClr val="000000"/>
                            </a:solidFill>
                            <a:latin typeface="Cambria Math" panose="02040503050406030204" pitchFamily="18" charset="0"/>
                          </a:rPr>
                          <m:t>𝑖</m:t>
                        </m:r>
                      </m:sub>
                    </m:sSub>
                    <m:sSubSup>
                      <m:sSubSupPr>
                        <m:ctrlPr>
                          <a:rPr sz="5750" i="1">
                            <a:solidFill>
                              <a:srgbClr val="000000"/>
                            </a:solidFill>
                            <a:latin typeface="Cambria Math" panose="02040503050406030204" pitchFamily="18" charset="0"/>
                          </a:rPr>
                        </m:ctrlPr>
                      </m:sSubSupPr>
                      <m:e>
                        <m:r>
                          <a:rPr sz="5750" i="1">
                            <a:solidFill>
                              <a:srgbClr val="000000"/>
                            </a:solidFill>
                            <a:latin typeface="Cambria Math" panose="02040503050406030204" pitchFamily="18" charset="0"/>
                          </a:rPr>
                          <m:t>)</m:t>
                        </m:r>
                      </m:e>
                      <m:sub>
                        <m:r>
                          <a:rPr sz="5750" i="1">
                            <a:solidFill>
                              <a:srgbClr val="000000"/>
                            </a:solidFill>
                            <a:latin typeface="Cambria Math" panose="02040503050406030204" pitchFamily="18" charset="0"/>
                          </a:rPr>
                          <m:t>𝑖</m:t>
                        </m:r>
                        <m:r>
                          <a:rPr sz="5750" i="1">
                            <a:solidFill>
                              <a:srgbClr val="000000"/>
                            </a:solidFill>
                            <a:latin typeface="Cambria Math" panose="02040503050406030204" pitchFamily="18" charset="0"/>
                          </a:rPr>
                          <m:t>=1</m:t>
                        </m:r>
                      </m:sub>
                      <m:sup>
                        <m:r>
                          <a:rPr sz="5750" i="1">
                            <a:solidFill>
                              <a:srgbClr val="000000"/>
                            </a:solidFill>
                            <a:latin typeface="Cambria Math" panose="02040503050406030204" pitchFamily="18" charset="0"/>
                          </a:rPr>
                          <m:t>𝑛</m:t>
                        </m:r>
                      </m:sup>
                    </m:sSubSup>
                    <m:r>
                      <a:rPr sz="5750" i="1">
                        <a:solidFill>
                          <a:srgbClr val="000000"/>
                        </a:solidFill>
                        <a:latin typeface="Cambria Math" panose="02040503050406030204" pitchFamily="18" charset="0"/>
                      </a:rPr>
                      <m:t>}</m:t>
                    </m:r>
                  </m:oMath>
                </a14:m>
                <a:r>
                  <a:t>.</a:t>
                </a:r>
              </a:p>
              <a:p>
                <a:r>
                  <a:t>To predict </a:t>
                </a:r>
                <a14:m>
                  <m:oMath xmlns:m="http://schemas.openxmlformats.org/officeDocument/2006/math">
                    <m:sSub>
                      <m:sSubPr>
                        <m:ctrlPr>
                          <a:rPr sz="5750">
                            <a:solidFill>
                              <a:srgbClr val="000000"/>
                            </a:solidFill>
                            <a:latin typeface="Cambria Math" panose="02040503050406030204" pitchFamily="18" charset="0"/>
                          </a:rPr>
                        </m:ctrlPr>
                      </m:sSubPr>
                      <m:e>
                        <m:limUpp>
                          <m:limUppPr>
                            <m:ctrlPr>
                              <a:rPr sz="5750">
                                <a:solidFill>
                                  <a:srgbClr val="000000"/>
                                </a:solidFill>
                                <a:latin typeface="Cambria Math" panose="02040503050406030204" pitchFamily="18" charset="0"/>
                              </a:rPr>
                            </m:ctrlPr>
                          </m:limUppPr>
                          <m:e>
                            <m:r>
                              <a:rPr sz="5750" i="1">
                                <a:solidFill>
                                  <a:srgbClr val="000000"/>
                                </a:solidFill>
                                <a:latin typeface="Cambria Math" panose="02040503050406030204" pitchFamily="18" charset="0"/>
                              </a:rPr>
                              <m:t>𝑦</m:t>
                            </m:r>
                          </m:e>
                          <m:lim>
                            <m:r>
                              <a:rPr sz="5750" i="1">
                                <a:solidFill>
                                  <a:srgbClr val="000000"/>
                                </a:solidFill>
                                <a:latin typeface="Cambria Math" panose="02040503050406030204" pitchFamily="18" charset="0"/>
                              </a:rPr>
                              <m:t>̂</m:t>
                            </m:r>
                          </m:lim>
                        </m:limUpp>
                      </m:e>
                      <m:sub>
                        <m:r>
                          <a:rPr sz="5750" i="1">
                            <a:solidFill>
                              <a:srgbClr val="000000"/>
                            </a:solidFill>
                            <a:latin typeface="Cambria Math" panose="02040503050406030204" pitchFamily="18" charset="0"/>
                          </a:rPr>
                          <m:t>𝑛</m:t>
                        </m:r>
                        <m:r>
                          <a:rPr sz="5750" i="1">
                            <a:solidFill>
                              <a:srgbClr val="000000"/>
                            </a:solidFill>
                            <a:latin typeface="Cambria Math" panose="02040503050406030204" pitchFamily="18" charset="0"/>
                          </a:rPr>
                          <m:t>+1</m:t>
                        </m:r>
                      </m:sub>
                    </m:sSub>
                  </m:oMath>
                </a14:m>
                <a:r>
                  <a:t> with </a:t>
                </a:r>
                <a14:m>
                  <m:oMath xmlns:m="http://schemas.openxmlformats.org/officeDocument/2006/math">
                    <m:sSub>
                      <m:sSubPr>
                        <m:ctrlPr>
                          <a:rPr sz="5750">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𝑋</m:t>
                        </m:r>
                      </m:e>
                      <m:sub>
                        <m:r>
                          <a:rPr sz="5750" i="1">
                            <a:solidFill>
                              <a:srgbClr val="000000"/>
                            </a:solidFill>
                            <a:latin typeface="Cambria Math" panose="02040503050406030204" pitchFamily="18" charset="0"/>
                          </a:rPr>
                          <m:t>𝑛</m:t>
                        </m:r>
                        <m:r>
                          <a:rPr sz="5750" i="1">
                            <a:solidFill>
                              <a:srgbClr val="000000"/>
                            </a:solidFill>
                            <a:latin typeface="Cambria Math" panose="02040503050406030204" pitchFamily="18" charset="0"/>
                          </a:rPr>
                          <m:t>+1</m:t>
                        </m:r>
                      </m:sub>
                    </m:sSub>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𝑋</m:t>
                        </m:r>
                      </m:e>
                      <m:sub>
                        <m:r>
                          <a:rPr sz="5750" i="1">
                            <a:solidFill>
                              <a:srgbClr val="000000"/>
                            </a:solidFill>
                            <a:latin typeface="Cambria Math" panose="02040503050406030204" pitchFamily="18" charset="0"/>
                          </a:rPr>
                          <m:t>1</m:t>
                        </m:r>
                      </m:sub>
                    </m:sSub>
                    <m:r>
                      <a:rPr sz="5750" i="1">
                        <a:solidFill>
                          <a:srgbClr val="000000"/>
                        </a:solidFill>
                        <a:latin typeface="Cambria Math" panose="02040503050406030204" pitchFamily="18" charset="0"/>
                      </a:rPr>
                      <m:t>,…,</m:t>
                    </m:r>
                    <m:sSub>
                      <m:sSubPr>
                        <m:ctrlPr>
                          <a:rPr sz="5750" i="1">
                            <a:solidFill>
                              <a:srgbClr val="000000"/>
                            </a:solidFill>
                            <a:latin typeface="Cambria Math" panose="02040503050406030204" pitchFamily="18" charset="0"/>
                          </a:rPr>
                        </m:ctrlPr>
                      </m:sSubPr>
                      <m:e>
                        <m:r>
                          <a:rPr sz="5750" i="1">
                            <a:solidFill>
                              <a:srgbClr val="000000"/>
                            </a:solidFill>
                            <a:latin typeface="Cambria Math" panose="02040503050406030204" pitchFamily="18" charset="0"/>
                          </a:rPr>
                          <m:t>𝑋</m:t>
                        </m:r>
                      </m:e>
                      <m:sub>
                        <m:r>
                          <a:rPr sz="5750" i="1">
                            <a:solidFill>
                              <a:srgbClr val="000000"/>
                            </a:solidFill>
                            <a:latin typeface="Cambria Math" panose="02040503050406030204" pitchFamily="18" charset="0"/>
                          </a:rPr>
                          <m:t>𝑛</m:t>
                        </m:r>
                      </m:sub>
                    </m:sSub>
                    <m:r>
                      <a:rPr sz="5750" i="1">
                        <a:solidFill>
                          <a:srgbClr val="000000"/>
                        </a:solidFill>
                        <a:latin typeface="Cambria Math" panose="02040503050406030204" pitchFamily="18" charset="0"/>
                      </a:rPr>
                      <m:t>}</m:t>
                    </m:r>
                  </m:oMath>
                </a14:m>
                <a:r>
                  <a:t>, we use </a:t>
                </a:r>
                <a14:m>
                  <m:oMath xmlns:m="http://schemas.openxmlformats.org/officeDocument/2006/math">
                    <m:sSub>
                      <m:sSubPr>
                        <m:ctrlPr>
                          <a:rPr sz="5750">
                            <a:solidFill>
                              <a:srgbClr val="000000"/>
                            </a:solidFill>
                            <a:latin typeface="Cambria Math" panose="02040503050406030204" pitchFamily="18" charset="0"/>
                          </a:rPr>
                        </m:ctrlPr>
                      </m:sSubPr>
                      <m:e>
                        <m:limUpp>
                          <m:limUppPr>
                            <m:ctrlPr>
                              <a:rPr sz="5750">
                                <a:solidFill>
                                  <a:srgbClr val="000000"/>
                                </a:solidFill>
                                <a:latin typeface="Cambria Math" panose="02040503050406030204" pitchFamily="18" charset="0"/>
                              </a:rPr>
                            </m:ctrlPr>
                          </m:limUppPr>
                          <m:e>
                            <m:r>
                              <a:rPr sz="5750" i="1">
                                <a:solidFill>
                                  <a:srgbClr val="000000"/>
                                </a:solidFill>
                                <a:latin typeface="Cambria Math" panose="02040503050406030204" pitchFamily="18" charset="0"/>
                              </a:rPr>
                              <m:t>𝛽</m:t>
                            </m:r>
                          </m:e>
                          <m:lim>
                            <m:r>
                              <a:rPr sz="5750" i="1">
                                <a:solidFill>
                                  <a:srgbClr val="000000"/>
                                </a:solidFill>
                                <a:latin typeface="Cambria Math" panose="02040503050406030204" pitchFamily="18" charset="0"/>
                              </a:rPr>
                              <m:t>̂</m:t>
                            </m:r>
                          </m:lim>
                        </m:limUpp>
                      </m:e>
                      <m:sub>
                        <m:r>
                          <a:rPr sz="5750" i="1">
                            <a:solidFill>
                              <a:srgbClr val="000000"/>
                            </a:solidFill>
                            <a:latin typeface="Cambria Math" panose="02040503050406030204" pitchFamily="18" charset="0"/>
                          </a:rPr>
                          <m:t>1:</m:t>
                        </m:r>
                        <m:r>
                          <a:rPr sz="5750" i="1">
                            <a:solidFill>
                              <a:srgbClr val="000000"/>
                            </a:solidFill>
                            <a:latin typeface="Cambria Math" panose="02040503050406030204" pitchFamily="18" charset="0"/>
                          </a:rPr>
                          <m:t>𝑛</m:t>
                        </m:r>
                      </m:sub>
                    </m:sSub>
                    <m:r>
                      <a:rPr sz="5750" i="1">
                        <a:solidFill>
                          <a:srgbClr val="000000"/>
                        </a:solidFill>
                        <a:latin typeface="Cambria Math" panose="02040503050406030204" pitchFamily="18" charset="0"/>
                      </a:rPr>
                      <m:t>=(</m:t>
                    </m:r>
                    <m:sSup>
                      <m:sSupPr>
                        <m:ctrlPr>
                          <a:rPr sz="5750" i="1">
                            <a:solidFill>
                              <a:srgbClr val="000000"/>
                            </a:solidFill>
                            <a:latin typeface="Cambria Math" panose="02040503050406030204" pitchFamily="18" charset="0"/>
                          </a:rPr>
                        </m:ctrlPr>
                      </m:sSupPr>
                      <m:e>
                        <m:r>
                          <a:rPr sz="5750" i="1">
                            <a:solidFill>
                              <a:srgbClr val="000000"/>
                            </a:solidFill>
                            <a:latin typeface="Cambria Math" panose="02040503050406030204" pitchFamily="18" charset="0"/>
                          </a:rPr>
                          <m:t>𝑋</m:t>
                        </m:r>
                      </m:e>
                      <m:sup>
                        <m:r>
                          <a:rPr sz="5750" i="1">
                            <a:solidFill>
                              <a:srgbClr val="000000"/>
                            </a:solidFill>
                            <a:latin typeface="Cambria Math" panose="02040503050406030204" pitchFamily="18" charset="0"/>
                          </a:rPr>
                          <m:t>⊤</m:t>
                        </m:r>
                      </m:sup>
                    </m:sSup>
                    <m:r>
                      <a:rPr sz="5750" i="1">
                        <a:solidFill>
                          <a:srgbClr val="000000"/>
                        </a:solidFill>
                        <a:latin typeface="Cambria Math" panose="02040503050406030204" pitchFamily="18" charset="0"/>
                      </a:rPr>
                      <m:t>𝑋</m:t>
                    </m:r>
                    <m:sSup>
                      <m:sSupPr>
                        <m:ctrlPr>
                          <a:rPr sz="5750" i="1">
                            <a:solidFill>
                              <a:srgbClr val="000000"/>
                            </a:solidFill>
                            <a:latin typeface="Cambria Math" panose="02040503050406030204" pitchFamily="18" charset="0"/>
                          </a:rPr>
                        </m:ctrlPr>
                      </m:sSupPr>
                      <m:e>
                        <m:r>
                          <a:rPr sz="5750" i="1">
                            <a:solidFill>
                              <a:srgbClr val="000000"/>
                            </a:solidFill>
                            <a:latin typeface="Cambria Math" panose="02040503050406030204" pitchFamily="18" charset="0"/>
                          </a:rPr>
                          <m:t>)</m:t>
                        </m:r>
                      </m:e>
                      <m:sup>
                        <m:r>
                          <a:rPr sz="5750" i="1">
                            <a:solidFill>
                              <a:srgbClr val="000000"/>
                            </a:solidFill>
                            <a:latin typeface="Cambria Math" panose="02040503050406030204" pitchFamily="18" charset="0"/>
                          </a:rPr>
                          <m:t>−1</m:t>
                        </m:r>
                      </m:sup>
                    </m:sSup>
                    <m:sSup>
                      <m:sSupPr>
                        <m:ctrlPr>
                          <a:rPr sz="5750" i="1">
                            <a:solidFill>
                              <a:srgbClr val="000000"/>
                            </a:solidFill>
                            <a:latin typeface="Cambria Math" panose="02040503050406030204" pitchFamily="18" charset="0"/>
                          </a:rPr>
                        </m:ctrlPr>
                      </m:sSupPr>
                      <m:e>
                        <m:r>
                          <a:rPr sz="5750" i="1">
                            <a:solidFill>
                              <a:srgbClr val="000000"/>
                            </a:solidFill>
                            <a:latin typeface="Cambria Math" panose="02040503050406030204" pitchFamily="18" charset="0"/>
                          </a:rPr>
                          <m:t>𝑋</m:t>
                        </m:r>
                      </m:e>
                      <m:sup>
                        <m:r>
                          <a:rPr sz="5750" i="1">
                            <a:solidFill>
                              <a:srgbClr val="000000"/>
                            </a:solidFill>
                            <a:latin typeface="Cambria Math" panose="02040503050406030204" pitchFamily="18" charset="0"/>
                          </a:rPr>
                          <m:t>⊤</m:t>
                        </m:r>
                      </m:sup>
                    </m:sSup>
                    <m:r>
                      <a:rPr sz="5750" i="1">
                        <a:solidFill>
                          <a:srgbClr val="000000"/>
                        </a:solidFill>
                        <a:latin typeface="Cambria Math" panose="02040503050406030204" pitchFamily="18" charset="0"/>
                      </a:rPr>
                      <m:t>𝑦</m:t>
                    </m:r>
                  </m:oMath>
                </a14:m>
                <a:r>
                  <a:t> learned on the observed samples. </a:t>
                </a:r>
              </a:p>
              <a:p>
                <a:r>
                  <a:t>Tukey: “borrow[s] strength” from the past observations to predict on future observations.</a:t>
                </a:r>
              </a:p>
            </p:txBody>
          </p:sp>
        </mc:Choice>
        <mc:Fallback>
          <p:sp>
            <p:nvSpPr>
              <p:cNvPr id="174" name="Frequentists’ officially sanctioned use of indirect evidence (experience of others) through regression models.…"/>
              <p:cNvSpPr txBox="1">
                <a:spLocks noGrp="1" noRot="1" noChangeAspect="1" noMove="1" noResize="1" noEditPoints="1" noAdjustHandles="1" noChangeArrowheads="1" noChangeShapeType="1" noTextEdit="1"/>
              </p:cNvSpPr>
              <p:nvPr>
                <p:ph type="body" idx="1"/>
              </p:nvPr>
            </p:nvSpPr>
            <p:spPr>
              <a:xfrm>
                <a:off x="1206500" y="4172304"/>
                <a:ext cx="21971000" cy="8256012"/>
              </a:xfrm>
              <a:prstGeom prst="rect">
                <a:avLst/>
              </a:prstGeom>
              <a:blipFill>
                <a:blip r:embed="rId2"/>
                <a:stretch>
                  <a:fillRect l="-1792" t="-4301"/>
                </a:stretch>
              </a:blipFill>
            </p:spPr>
            <p:txBody>
              <a:bodyPr/>
              <a:lstStyle/>
              <a:p>
                <a:r>
                  <a:rPr lang="en-US">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1" build="p" bldLvl="5"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requentist-Bayesian bridge"/>
          <p:cNvSpPr txBox="1">
            <a:spLocks noGrp="1"/>
          </p:cNvSpPr>
          <p:nvPr>
            <p:ph type="title"/>
          </p:nvPr>
        </p:nvSpPr>
        <p:spPr>
          <a:prstGeom prst="rect">
            <a:avLst/>
          </a:prstGeom>
        </p:spPr>
        <p:txBody>
          <a:bodyPr/>
          <a:lstStyle/>
          <a:p>
            <a:r>
              <a:t>Frequentist-Bayesian bridge</a:t>
            </a:r>
          </a:p>
        </p:txBody>
      </p:sp>
      <p:sp>
        <p:nvSpPr>
          <p:cNvPr id="177" name="James-Stein…"/>
          <p:cNvSpPr txBox="1">
            <a:spLocks noGrp="1"/>
          </p:cNvSpPr>
          <p:nvPr>
            <p:ph type="body" idx="1"/>
          </p:nvPr>
        </p:nvSpPr>
        <p:spPr>
          <a:xfrm>
            <a:off x="1206500" y="4172304"/>
            <a:ext cx="21971000" cy="8256012"/>
          </a:xfrm>
          <a:prstGeom prst="rect">
            <a:avLst/>
          </a:prstGeom>
        </p:spPr>
        <p:txBody>
          <a:bodyPr/>
          <a:lstStyle/>
          <a:p>
            <a:r>
              <a:t>James-Stein</a:t>
            </a:r>
          </a:p>
          <a:p>
            <a:r>
              <a:t>Benjamini-Hochberg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7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1" build="p" bldLvl="5" animBg="1" advAuto="0"/>
    </p:bld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3386</Words>
  <Application>Microsoft Macintosh PowerPoint</Application>
  <PresentationFormat>Custom</PresentationFormat>
  <Paragraphs>227</Paragraphs>
  <Slides>53</Slides>
  <Notes>0</Notes>
  <HiddenSlides>8</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Cambria Math</vt:lpstr>
      <vt:lpstr>Helvetica Neue</vt:lpstr>
      <vt:lpstr>Helvetica Neue Medium</vt:lpstr>
      <vt:lpstr>21_BasicWhite</vt:lpstr>
      <vt:lpstr>Frequentist vs. Bayes</vt:lpstr>
      <vt:lpstr>Introduction </vt:lpstr>
      <vt:lpstr>Introduction </vt:lpstr>
      <vt:lpstr>Example </vt:lpstr>
      <vt:lpstr>Example </vt:lpstr>
      <vt:lpstr>Direct vs. indirect evidence</vt:lpstr>
      <vt:lpstr>Direct vs. indirect evidence</vt:lpstr>
      <vt:lpstr>Frequentist usage of indirect evidence via regression models</vt:lpstr>
      <vt:lpstr>Frequentist-Bayesian bridge</vt:lpstr>
      <vt:lpstr>Frequentist-Bayesian bridge</vt:lpstr>
      <vt:lpstr>James-Stein estimation</vt:lpstr>
      <vt:lpstr>James-Stein estimation</vt:lpstr>
      <vt:lpstr>James-Stein estimation</vt:lpstr>
      <vt:lpstr>James-Stein estimation</vt:lpstr>
      <vt:lpstr>James-Stein estimation</vt:lpstr>
      <vt:lpstr>James-Stein paradox</vt:lpstr>
      <vt:lpstr>Frequentist-Bayesian bridge</vt:lpstr>
      <vt:lpstr>Large-scale multiple inference</vt:lpstr>
      <vt:lpstr>Large-scale multiple inference</vt:lpstr>
      <vt:lpstr>Large-scale multiple inference</vt:lpstr>
      <vt:lpstr>Frequentist-Bayesian bridge</vt:lpstr>
      <vt:lpstr>Normal hierarchical model</vt:lpstr>
      <vt:lpstr>Normal hierarchical model</vt:lpstr>
      <vt:lpstr>Normal hierarchical model</vt:lpstr>
      <vt:lpstr>Normal hierarchical model</vt:lpstr>
      <vt:lpstr>Normal hierarchical model</vt:lpstr>
      <vt:lpstr>Normal hierarchical model</vt:lpstr>
      <vt:lpstr>Frequentist-Bayes</vt:lpstr>
      <vt:lpstr>Tacit assumptions lead to paradox</vt:lpstr>
      <vt:lpstr>A classical paradox</vt:lpstr>
      <vt:lpstr>Example </vt:lpstr>
      <vt:lpstr>PowerPoint Presentation</vt:lpstr>
      <vt:lpstr>Example </vt:lpstr>
      <vt:lpstr>Paradoxical results </vt:lpstr>
      <vt:lpstr>Paradoxical results </vt:lpstr>
      <vt:lpstr>Prior probabilities</vt:lpstr>
      <vt:lpstr>Prior probabilities that concentrate on the null</vt:lpstr>
      <vt:lpstr>Lindley’s examples</vt:lpstr>
      <vt:lpstr>Lindley’s examples</vt:lpstr>
      <vt:lpstr>Lindley’s examples</vt:lpstr>
      <vt:lpstr>Lindley’s interpretation of paradox</vt:lpstr>
      <vt:lpstr>Barnard’s interpretation of paradox</vt:lpstr>
      <vt:lpstr>Barnard’s interpretation of paradox</vt:lpstr>
      <vt:lpstr>Jeffrey’s interpretation of significance </vt:lpstr>
      <vt:lpstr>Lindley’s interpretation of paradox</vt:lpstr>
      <vt:lpstr>Benefits of Bayesian modeling</vt:lpstr>
      <vt:lpstr>Benefits of Bayesian modeling</vt:lpstr>
      <vt:lpstr>Benefits of Bayesian modeling</vt:lpstr>
      <vt:lpstr>Tacit assumptions lead to paradox</vt:lpstr>
      <vt:lpstr>Tacit assumptions lead to paradox</vt:lpstr>
      <vt:lpstr>Tacit assumptions lead to paradox</vt:lpstr>
      <vt:lpstr>Tacit assumptions lead to paradox</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Frequentist vs. Bayes</dc:title>
  <cp:lastModifiedBy>Sophia</cp:lastModifiedBy>
  <cp:revision>1</cp:revision>
  <dcterms:modified xsi:type="dcterms:W3CDTF">2023-05-21T22:48:05Z</dcterms:modified>
</cp:coreProperties>
</file>